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6" r:id="rId5"/>
    <p:sldId id="336" r:id="rId6"/>
    <p:sldId id="369" r:id="rId7"/>
    <p:sldId id="337" r:id="rId8"/>
    <p:sldId id="370" r:id="rId9"/>
    <p:sldId id="338" r:id="rId10"/>
    <p:sldId id="371" r:id="rId11"/>
    <p:sldId id="372" r:id="rId12"/>
    <p:sldId id="374" r:id="rId13"/>
    <p:sldId id="375" r:id="rId14"/>
    <p:sldId id="376" r:id="rId15"/>
    <p:sldId id="377" r:id="rId16"/>
    <p:sldId id="378" r:id="rId17"/>
    <p:sldId id="379" r:id="rId18"/>
    <p:sldId id="380" r:id="rId19"/>
    <p:sldId id="381" r:id="rId20"/>
    <p:sldId id="382" r:id="rId21"/>
    <p:sldId id="384" r:id="rId22"/>
    <p:sldId id="385" r:id="rId23"/>
    <p:sldId id="386" r:id="rId24"/>
    <p:sldId id="373" r:id="rId25"/>
    <p:sldId id="387" r:id="rId26"/>
    <p:sldId id="392" r:id="rId27"/>
    <p:sldId id="270" r:id="rId28"/>
    <p:sldId id="388" r:id="rId29"/>
    <p:sldId id="389" r:id="rId30"/>
    <p:sldId id="390" r:id="rId31"/>
    <p:sldId id="391" r:id="rId32"/>
    <p:sldId id="279" r:id="rId33"/>
  </p:sldIdLst>
  <p:sldSz cx="12192000" cy="6858000"/>
  <p:notesSz cx="6858000" cy="9144000"/>
  <p:defaultTextStyle>
    <a:defPPr rtl="0">
      <a:defRPr lang="th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8" autoAdjust="0"/>
    <p:restoredTop sz="88042" autoAdjust="0"/>
  </p:normalViewPr>
  <p:slideViewPr>
    <p:cSldViewPr snapToGrid="0" showGuides="1">
      <p:cViewPr varScale="1">
        <p:scale>
          <a:sx n="49" d="100"/>
          <a:sy n="49" d="100"/>
        </p:scale>
        <p:origin x="54" y="6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9A2548-140A-4619-97D2-0BB2548ADA81}" type="datetime1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25/03/62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th-TH">
                <a:latin typeface="Leelawadee" panose="020B0502040204020203" pitchFamily="34" charset="-34"/>
                <a:cs typeface="Leelawadee" panose="020B0502040204020203" pitchFamily="34" charset="-34"/>
              </a:rPr>
              <a:t>‹#›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4A14096-5531-46FE-AC15-BA63E4850F68}" type="datetime1">
              <a:rPr lang="th-TH" smtClean="0"/>
              <a:pPr/>
              <a:t>25/03/62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A3C37BE-C303-496D-B5CD-85F2937540F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th-th" sz="1200" b="1" dirty="0"/>
              <a:t>หมายเหตุ</a:t>
            </a:r>
            <a:r>
              <a:rPr lang="th-th" sz="1200" b="1"/>
              <a:t>: </a:t>
            </a:r>
            <a:r>
              <a:rPr lang="th-TH" sz="1200"/>
              <a:t>หาก</a:t>
            </a:r>
            <a:r>
              <a:rPr lang="th-TH" sz="1200" dirty="0"/>
              <a:t>ต้องการใช้รูปภาพอื่นบนสไลด์นี้ ให้เลือกรูปภาพแล้วลบออก จากนั้นให้คลิกไอคอนรูปภาพในพื้นที่ที่สำรองไว้เพื่อแทรกรูปภาพของคุณเอง</a:t>
            </a:r>
            <a:endParaRPr lang="th-th" sz="1200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55702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88688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45903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56153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90237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38864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99792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72941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98477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17971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91571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35843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46560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48049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48038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33625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995683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37630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64153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599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39747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8128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57594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67151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33601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09794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3009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77BF53-D036-4330-B365-A2BEC44AC6DF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11" name="รูปภาพ 10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C1675F-A58F-4787-BF04-17B548AF9989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67659C-BD6D-435F-8513-C64FD514CE80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981BB4-D789-47D8-94F3-77B95B8A5430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grpSp>
        <p:nvGrpSpPr>
          <p:cNvPr id="7" name="กลุ่ม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ตัวเชื่อมต่อตรง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ตัวเชื่อมต่อตรง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F0E43C-B55D-4BDC-A4FB-0AF451C0D287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สไลด์ชื่อเรื่องที่มีรูป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กลุ่ม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ตัวเชื่อมต่อตรง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ตัวเชื่อมต่อตรง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กลุ่ม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ตัวเชื่อมต่อตรง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ตัวเชื่อมต่อตรง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11" name="ตัวแทนรูปภาพ 10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pic>
        <p:nvPicPr>
          <p:cNvPr id="10" name="รูปภาพ 9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กลุ่ม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กลุ่ม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ตัวเชื่อมต่อตรง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ตัวเชื่อมต่อตรง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สี่เหลี่ยมผืนผ้า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h-TH" dirty="0"/>
            </a:p>
          </p:txBody>
        </p:sp>
        <p:grpSp>
          <p:nvGrpSpPr>
            <p:cNvPr id="11" name="กลุ่ม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ตัวเชื่อมต่อตรง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ตัวเชื่อมต่อตรง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83609-5282-4C07-BB20-5D96EF7CEA78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7" name="รูปภาพ 6" title="แท็บ Ribbon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2E7283-4BCA-40B4-90CD-638728967B20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A64214-E5D6-4305-B144-F33C2B7E5E24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E08787-C8B0-4792-89C1-C0D9059434A4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E773C-9E94-46A8-8596-61CE4772B5CA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A95E84-E81E-4586-B4F1-E62813CE7F58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th-TH" noProof="0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th-TH" noProof="0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noProof="0" dirty="0"/>
              <a:t>ระดับที่สอง</a:t>
            </a:r>
          </a:p>
          <a:p>
            <a:pPr lvl="2" rtl="0"/>
            <a:r>
              <a:rPr lang="th-TH" noProof="0" dirty="0"/>
              <a:t>ระดับที่สาม</a:t>
            </a:r>
          </a:p>
          <a:p>
            <a:pPr lvl="3" rtl="0"/>
            <a:r>
              <a:rPr lang="th-TH" noProof="0" dirty="0"/>
              <a:t>ระดับที่สี่</a:t>
            </a:r>
          </a:p>
          <a:p>
            <a:pPr lvl="4" rtl="0"/>
            <a:r>
              <a:rPr lang="th-TH" noProof="0" dirty="0"/>
              <a:t>ระดับที่ห้า</a:t>
            </a:r>
          </a:p>
          <a:p>
            <a:pPr lvl="5" rtl="0"/>
            <a:r>
              <a:rPr lang="th-TH" noProof="0" dirty="0"/>
              <a:t>ระดับที่หก</a:t>
            </a:r>
          </a:p>
          <a:p>
            <a:pPr lvl="6" rtl="0"/>
            <a:r>
              <a:rPr lang="th-TH" noProof="0" dirty="0"/>
              <a:t>ระดับที่เจ็ด</a:t>
            </a:r>
          </a:p>
          <a:p>
            <a:pPr lvl="7" rtl="0"/>
            <a:r>
              <a:rPr lang="th-TH" noProof="0" dirty="0"/>
              <a:t>ระดับที่แปด</a:t>
            </a:r>
          </a:p>
          <a:p>
            <a:pPr lvl="8" rtl="0"/>
            <a:r>
              <a:rPr lang="th-TH" noProof="0" dirty="0"/>
              <a:t>ระดับที่เก้า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EB6F41A5-F803-4A7D-AA1B-5AF7DDC15004}" type="datetime1">
              <a:rPr lang="th-TH" noProof="0" smtClean="0"/>
              <a:pPr/>
              <a:t>25/03/62</a:t>
            </a:fld>
            <a:endParaRPr lang="th-TH" noProof="0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noProof="0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FF54DE5-C571-48E8-A5BC-B369434E2F44}" type="slidenum">
              <a:rPr lang="th-TH" noProof="0" smtClean="0"/>
              <a:pPr/>
              <a:t>‹#›</a:t>
            </a:fld>
            <a:endParaRPr lang="th-TH" noProof="0" dirty="0"/>
          </a:p>
        </p:txBody>
      </p:sp>
      <p:grpSp>
        <p:nvGrpSpPr>
          <p:cNvPr id="15" name="กลุ่ม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ตัวเชื่อมต่อตรง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ตัวเชื่อมต่อตรง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ynkkk/blynk-librar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4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4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รอง 6"/>
          <p:cNvSpPr>
            <a:spLocks noGrp="1"/>
          </p:cNvSpPr>
          <p:nvPr>
            <p:ph type="subTitle" idx="1"/>
          </p:nvPr>
        </p:nvSpPr>
        <p:spPr>
          <a:xfrm>
            <a:off x="361949" y="3403548"/>
            <a:ext cx="6324601" cy="1930451"/>
          </a:xfrm>
        </p:spPr>
        <p:txBody>
          <a:bodyPr rtlCol="0">
            <a:norm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เรื่อง การใช้งานแอปพลิเคชัน </a:t>
            </a:r>
            <a:r>
              <a:rPr lang="en-US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ร่วมกับ </a:t>
            </a:r>
            <a:r>
              <a:rPr lang="en-US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B7041-F570-4182-B55D-2CC02EE49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2476500"/>
            <a:ext cx="5734050" cy="955566"/>
          </a:xfrm>
        </p:spPr>
        <p:txBody>
          <a:bodyPr>
            <a:normAutofit/>
          </a:bodyPr>
          <a:lstStyle/>
          <a:p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หัวข้อที่ 4</a:t>
            </a:r>
            <a:endParaRPr lang="en-US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4" descr="à¸à¸¥à¸à¸²à¸£à¸à¹à¸à¸«à¸²à¸£à¸¹à¸à¸ à¸²à¸à¸ªà¸³à¸«à¸£à¸±à¸ blynk">
            <a:extLst>
              <a:ext uri="{FF2B5EF4-FFF2-40B4-BE49-F238E27FC236}">
                <a16:creationId xmlns:a16="http://schemas.microsoft.com/office/drawing/2014/main" id="{A7897C64-8266-4D10-AA73-595F5B495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600" y1="8068" x2="6600" y2="8068"/>
                        <a14:foregroundMark x1="11000" y1="8443" x2="11000" y2="8443"/>
                        <a14:foregroundMark x1="15400" y1="8255" x2="15400" y2="8255"/>
                        <a14:foregroundMark x1="43400" y1="8443" x2="43400" y2="8443"/>
                        <a14:foregroundMark x1="51900" y1="10882" x2="52400" y2="11257"/>
                        <a14:foregroundMark x1="52200" y1="7036" x2="52800" y2="95122"/>
                        <a14:foregroundMark x1="52600" y1="94934" x2="7500" y2="95310"/>
                        <a14:foregroundMark x1="7500" y1="95122" x2="9000" y2="3940"/>
                        <a14:foregroundMark x1="9000" y1="3940" x2="52400" y2="3940"/>
                        <a14:foregroundMark x1="52400" y1="4315" x2="52200" y2="10038"/>
                        <a14:foregroundMark x1="53100" y1="4503" x2="55500" y2="7786"/>
                        <a14:foregroundMark x1="55500" y1="8818" x2="55900" y2="91463"/>
                        <a14:foregroundMark x1="64900" y1="86116" x2="64900" y2="86116"/>
                        <a14:foregroundMark x1="75000" y1="79737" x2="80700" y2="77017"/>
                        <a14:foregroundMark x1="82200" y1="58161" x2="80400" y2="41557"/>
                        <a14:foregroundMark x1="62200" y1="89587" x2="82400" y2="87899"/>
                        <a14:foregroundMark x1="93100" y1="16417" x2="64000" y2="10038"/>
                        <a14:foregroundMark x1="74700" y1="16604" x2="58500" y2="19325"/>
                        <a14:foregroundMark x1="83900" y1="17448" x2="20000" y2="22795"/>
                        <a14:foregroundMark x1="76700" y1="10507" x2="28500" y2="14822"/>
                        <a14:foregroundMark x1="70300" y1="15385" x2="28700" y2="16041"/>
                        <a14:foregroundMark x1="50900" y1="5347" x2="9200" y2="20544"/>
                        <a14:foregroundMark x1="9500" y1="5347" x2="51100" y2="10694"/>
                        <a14:foregroundMark x1="34000" y1="8255" x2="5700" y2="19700"/>
                        <a14:foregroundMark x1="5900" y1="7598" x2="5700" y2="91651"/>
                        <a14:foregroundMark x1="7100" y1="25047" x2="7300" y2="55722"/>
                        <a14:foregroundMark x1="7500" y1="91463" x2="53000" y2="90244"/>
                        <a14:foregroundMark x1="54400" y1="89962" x2="54400" y2="18293"/>
                        <a14:foregroundMark x1="49500" y1="88931" x2="8100" y2="88931"/>
                        <a14:foregroundMark x1="10600" y1="96998" x2="12500" y2="97561"/>
                        <a14:foregroundMark x1="16300" y1="97842" x2="49500" y2="97655"/>
                        <a14:foregroundMark x1="10300" y1="7786" x2="21900" y2="12946"/>
                        <a14:foregroundMark x1="21900" y1="13790" x2="27600" y2="28799"/>
                        <a14:foregroundMark x1="20900" y1="25891" x2="9500" y2="39400"/>
                        <a14:foregroundMark x1="13000" y1="24296" x2="16500" y2="34709"/>
                        <a14:foregroundMark x1="12700" y1="29644" x2="14900" y2="35178"/>
                        <a14:foregroundMark x1="24800" y1="72326" x2="24800" y2="72326"/>
                        <a14:foregroundMark x1="25000" y1="66417" x2="23700" y2="78518"/>
                        <a14:foregroundMark x1="85700" y1="25516" x2="85700" y2="25516"/>
                        <a14:foregroundMark x1="84800" y1="23171" x2="86500" y2="28987"/>
                        <a14:foregroundMark x1="83100" y1="21576" x2="83900" y2="32927"/>
                        <a14:foregroundMark x1="78900" y1="24484" x2="88800" y2="27955"/>
                        <a14:foregroundMark x1="88500" y1="21201" x2="88100" y2="29831"/>
                        <a14:foregroundMark x1="91100" y1="23827" x2="83000" y2="27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735" y="2954283"/>
            <a:ext cx="3287575" cy="350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à¸à¸¥à¸à¸²à¸£à¸à¹à¸à¸«à¸²à¸£à¸¹à¸à¸ à¸²à¸à¸ªà¸³à¸«à¸£à¸±à¸ blynk PNG">
            <a:extLst>
              <a:ext uri="{FF2B5EF4-FFF2-40B4-BE49-F238E27FC236}">
                <a16:creationId xmlns:a16="http://schemas.microsoft.com/office/drawing/2014/main" id="{4560A4B6-3D72-4624-B58E-AF6A26158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280" y="1747525"/>
            <a:ext cx="1051560" cy="105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à¸à¸¥à¸à¸²à¸£à¸à¹à¸à¸«à¸²à¸£à¸¹à¸à¸ à¸²à¸à¸ªà¸³à¸«à¸£à¸±à¸ arduino PNG">
            <a:extLst>
              <a:ext uri="{FF2B5EF4-FFF2-40B4-BE49-F238E27FC236}">
                <a16:creationId xmlns:a16="http://schemas.microsoft.com/office/drawing/2014/main" id="{A1EC5D7F-85EB-46E9-8EB9-7AFB8B009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172" y="1747525"/>
            <a:ext cx="1051560" cy="105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ลำดับขั้นตอนการติดตั้งและสร้างโปรเจค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3BCF40-1F8B-444B-A8A5-077C79DD3388}"/>
              </a:ext>
            </a:extLst>
          </p:cNvPr>
          <p:cNvSpPr/>
          <p:nvPr/>
        </p:nvSpPr>
        <p:spPr>
          <a:xfrm>
            <a:off x="1104900" y="1500485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ติดตั้งแอปพลิเคชัน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สามารถดาวน์โหลดได้ทั้ง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IOS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Android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search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คำว่า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ทำการติดตั้ง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5" descr="à¸à¸¥à¸à¸²à¸£à¸à¹à¸à¸«à¸²à¸£à¸¹à¸à¸ à¸²à¸à¸ªà¸³à¸«à¸£à¸±à¸ App store PNG">
            <a:extLst>
              <a:ext uri="{FF2B5EF4-FFF2-40B4-BE49-F238E27FC236}">
                <a16:creationId xmlns:a16="http://schemas.microsoft.com/office/drawing/2014/main" id="{6CE6568F-D239-47D0-8C38-E70C879C0871}"/>
              </a:ext>
            </a:extLst>
          </p:cNvPr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38" b="90938" l="12556" r="92556">
                        <a14:foregroundMark x1="22333" y1="23281" x2="77778" y2="23438"/>
                        <a14:foregroundMark x1="23889" y1="33594" x2="80889" y2="32969"/>
                        <a14:foregroundMark x1="28889" y1="68438" x2="40333" y2="701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48" t="13896" r="16975" b="15106"/>
          <a:stretch/>
        </p:blipFill>
        <p:spPr bwMode="auto">
          <a:xfrm>
            <a:off x="1496060" y="2269532"/>
            <a:ext cx="2999740" cy="23189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412" name="Picture 4" descr="à¸à¸¥à¸à¸²à¸£à¸à¹à¸à¸«à¸²à¸£à¸¹à¸à¸ à¸²à¸à¸ªà¸³à¸«à¸£à¸±à¸ search png">
            <a:extLst>
              <a:ext uri="{FF2B5EF4-FFF2-40B4-BE49-F238E27FC236}">
                <a16:creationId xmlns:a16="http://schemas.microsoft.com/office/drawing/2014/main" id="{71BD7367-22DE-43B8-87DB-749F2694E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682" y="2168402"/>
            <a:ext cx="3520758" cy="23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à¸à¸¥à¸à¸²à¸£à¸à¹à¸à¸«à¸²à¸£à¸¹à¸à¸ à¸²à¸à¸ªà¸³à¸«à¸£à¸±à¸ search png">
            <a:extLst>
              <a:ext uri="{FF2B5EF4-FFF2-40B4-BE49-F238E27FC236}">
                <a16:creationId xmlns:a16="http://schemas.microsoft.com/office/drawing/2014/main" id="{DDF4B611-AD5F-44DB-B805-02D041E67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340" y="3518146"/>
            <a:ext cx="19304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A2CB61-795F-4B65-97C1-981F648D8D91}"/>
              </a:ext>
            </a:extLst>
          </p:cNvPr>
          <p:cNvSpPr txBox="1"/>
          <p:nvPr/>
        </p:nvSpPr>
        <p:spPr>
          <a:xfrm>
            <a:off x="7047740" y="3228944"/>
            <a:ext cx="256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5A563F-C7FA-4059-8FB1-35567B900240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682" y="2168402"/>
            <a:ext cx="4307330" cy="4057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2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ลำดับขั้นตอนการติดตั้งและสร้างโปรเจค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3BCF40-1F8B-444B-A8A5-077C79DD3388}"/>
              </a:ext>
            </a:extLst>
          </p:cNvPr>
          <p:cNvSpPr/>
          <p:nvPr/>
        </p:nvSpPr>
        <p:spPr>
          <a:xfrm>
            <a:off x="1104900" y="1500485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เปิดแอปพลิเคชันขึ้นมา</a:t>
            </a:r>
          </a:p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หากยังไม่มี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สามารถสร้างได้จาก 2 วิธี คือ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EA624B-F435-4792-8392-714362A61023}"/>
              </a:ext>
            </a:extLst>
          </p:cNvPr>
          <p:cNvPicPr/>
          <p:nvPr/>
        </p:nvPicPr>
        <p:blipFill rotWithShape="1">
          <a:blip r:embed="rId3"/>
          <a:srcRect b="29704"/>
          <a:stretch/>
        </p:blipFill>
        <p:spPr>
          <a:xfrm>
            <a:off x="7314721" y="1611893"/>
            <a:ext cx="3238979" cy="4682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4CE9C7-04EE-46A3-BDE8-6CA785F078E9}"/>
              </a:ext>
            </a:extLst>
          </p:cNvPr>
          <p:cNvSpPr/>
          <p:nvPr/>
        </p:nvSpPr>
        <p:spPr>
          <a:xfrm>
            <a:off x="7429021" y="4761399"/>
            <a:ext cx="3010379" cy="634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764B7-D3DA-4CE8-97D0-F4EBB2FA9106}"/>
              </a:ext>
            </a:extLst>
          </p:cNvPr>
          <p:cNvSpPr/>
          <p:nvPr/>
        </p:nvSpPr>
        <p:spPr>
          <a:xfrm>
            <a:off x="7869701" y="4292053"/>
            <a:ext cx="2048999" cy="443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D04EDC-AADE-4B4C-B14C-94EDBE3B266E}"/>
              </a:ext>
            </a:extLst>
          </p:cNvPr>
          <p:cNvSpPr/>
          <p:nvPr/>
        </p:nvSpPr>
        <p:spPr>
          <a:xfrm>
            <a:off x="1007766" y="2331482"/>
            <a:ext cx="58971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0" indent="-457200">
              <a:buClrTx/>
              <a:buAutoNum type="arabicParenR"/>
            </a:pPr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กดที่ 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Log In With Facebook </a:t>
            </a:r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ระบบจะดำเนินการ 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Login </a:t>
            </a:r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โดยใช้ 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Account Facebook </a:t>
            </a:r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ของผู้ใช้งาน</a:t>
            </a:r>
            <a:endParaRPr lang="en-US" sz="24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18C5C3-8F70-44C0-AB9E-65B080458F03}"/>
              </a:ext>
            </a:extLst>
          </p:cNvPr>
          <p:cNvSpPr/>
          <p:nvPr/>
        </p:nvSpPr>
        <p:spPr>
          <a:xfrm>
            <a:off x="1007765" y="3162479"/>
            <a:ext cx="57750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0" indent="-457200">
              <a:buClrTx/>
              <a:buAutoNum type="arabicParenR" startAt="2"/>
            </a:pPr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กดที่ 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Create New Account </a:t>
            </a:r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ระบบจะให้ผู้ใช้งาน</a:t>
            </a:r>
            <a:endParaRPr lang="en-US" sz="24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457200" lvl="0">
              <a:buClrTx/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สร้างบัญชีด้วยตนเอง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BE352B-E132-4A5C-8A2A-718828643B59}"/>
              </a:ext>
            </a:extLst>
          </p:cNvPr>
          <p:cNvSpPr txBox="1"/>
          <p:nvPr/>
        </p:nvSpPr>
        <p:spPr>
          <a:xfrm>
            <a:off x="6852275" y="4933950"/>
            <a:ext cx="40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0F82E3-C9C2-47C8-A231-AB70C026069F}"/>
              </a:ext>
            </a:extLst>
          </p:cNvPr>
          <p:cNvSpPr txBox="1"/>
          <p:nvPr/>
        </p:nvSpPr>
        <p:spPr>
          <a:xfrm>
            <a:off x="7398854" y="4269016"/>
            <a:ext cx="40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2)</a:t>
            </a:r>
          </a:p>
        </p:txBody>
      </p:sp>
    </p:spTree>
    <p:extLst>
      <p:ext uri="{BB962C8B-B14F-4D97-AF65-F5344CB8AC3E}">
        <p14:creationId xmlns:p14="http://schemas.microsoft.com/office/powerpoint/2010/main" val="3227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4" grpId="0"/>
      <p:bldP spid="15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ลำดับขั้นตอนการติดตั้งและสร้างโปรเจค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3BCF40-1F8B-444B-A8A5-077C79DD3388}"/>
              </a:ext>
            </a:extLst>
          </p:cNvPr>
          <p:cNvSpPr/>
          <p:nvPr/>
        </p:nvSpPr>
        <p:spPr>
          <a:xfrm>
            <a:off x="1104900" y="1500485"/>
            <a:ext cx="9980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ทำการใส่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Email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Password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ที่จะนำมาสร้าง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Account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ให้ถูกต้อง ถ้าต้องการ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Setting Server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ปลายทางโดยไม่ใช้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Server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เป็นแหล่งเก็บข้อมูลสามารถกด         ด้านล่างของหน้าจอได้จะปรากฏหน้า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Server Setting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A08AC0-983F-4F21-987B-13E28A69249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3" t="78955" r="42022" b="12731"/>
          <a:stretch/>
        </p:blipFill>
        <p:spPr bwMode="auto">
          <a:xfrm>
            <a:off x="7076597" y="1855380"/>
            <a:ext cx="464914" cy="481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0DC024-F2AB-4813-B786-135C248CFD16}"/>
              </a:ext>
            </a:extLst>
          </p:cNvPr>
          <p:cNvPicPr/>
          <p:nvPr/>
        </p:nvPicPr>
        <p:blipFill rotWithShape="1">
          <a:blip r:embed="rId4"/>
          <a:srcRect t="2265" b="13911"/>
          <a:stretch/>
        </p:blipFill>
        <p:spPr>
          <a:xfrm>
            <a:off x="3418090" y="2515290"/>
            <a:ext cx="2474710" cy="426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EA7297-2C52-435A-BB49-0FA388DF9913}"/>
              </a:ext>
            </a:extLst>
          </p:cNvPr>
          <p:cNvPicPr/>
          <p:nvPr/>
        </p:nvPicPr>
        <p:blipFill rotWithShape="1">
          <a:blip r:embed="rId5"/>
          <a:srcRect t="54616" b="5244"/>
          <a:stretch/>
        </p:blipFill>
        <p:spPr bwMode="auto">
          <a:xfrm>
            <a:off x="6225156" y="2508975"/>
            <a:ext cx="2632710" cy="217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3487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ลำดับขั้นตอนการติดตั้งและสร้างโปรเจค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3BCF40-1F8B-444B-A8A5-077C79DD3388}"/>
              </a:ext>
            </a:extLst>
          </p:cNvPr>
          <p:cNvSpPr/>
          <p:nvPr/>
        </p:nvSpPr>
        <p:spPr>
          <a:xfrm>
            <a:off x="1104900" y="1500485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เมื่อทำการ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Login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เข้าใช้งาน จะพบหน้า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ซึ่งมีฟังก์ชันให้เลือกใช้งาน 3 ส่วน คือ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New Project, My App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Community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แต่จะให้ผู้ใช้งานเลือกฟังก์ชัน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New Project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326412-0ADE-4907-95D5-BCC5738FDA82}"/>
              </a:ext>
            </a:extLst>
          </p:cNvPr>
          <p:cNvGrpSpPr/>
          <p:nvPr/>
        </p:nvGrpSpPr>
        <p:grpSpPr>
          <a:xfrm>
            <a:off x="4336095" y="2417166"/>
            <a:ext cx="3519810" cy="4218705"/>
            <a:chOff x="3178175" y="2297588"/>
            <a:chExt cx="2322830" cy="27840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6F11CE-8F46-4F73-BFDA-0E6513BDA377}"/>
                </a:ext>
              </a:extLst>
            </p:cNvPr>
            <p:cNvPicPr/>
            <p:nvPr/>
          </p:nvPicPr>
          <p:blipFill rotWithShape="1">
            <a:blip r:embed="rId3"/>
            <a:srcRect t="24312" b="8297"/>
            <a:stretch/>
          </p:blipFill>
          <p:spPr>
            <a:xfrm>
              <a:off x="3178175" y="2297588"/>
              <a:ext cx="2322830" cy="278405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FF690A-A0A2-42CF-8A1A-54E96EF7BB0B}"/>
                </a:ext>
              </a:extLst>
            </p:cNvPr>
            <p:cNvSpPr/>
            <p:nvPr/>
          </p:nvSpPr>
          <p:spPr>
            <a:xfrm>
              <a:off x="3421380" y="2392680"/>
              <a:ext cx="1836420" cy="5105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26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ลำดับขั้นตอนการติดตั้งและสร้างโปรเจค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3BCF40-1F8B-444B-A8A5-077C79DD3388}"/>
              </a:ext>
            </a:extLst>
          </p:cNvPr>
          <p:cNvSpPr/>
          <p:nvPr/>
        </p:nvSpPr>
        <p:spPr>
          <a:xfrm>
            <a:off x="1104900" y="1500485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สร้างชื่อโปรเจค เลือกการเชื่อมต่ออุปกรณ์ เลือกสีธีมที่จะใช้งาน และกดสร้าง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C1474-4960-4D54-B1E7-CE7DDF6EC234}"/>
              </a:ext>
            </a:extLst>
          </p:cNvPr>
          <p:cNvPicPr/>
          <p:nvPr/>
        </p:nvPicPr>
        <p:blipFill rotWithShape="1">
          <a:blip r:embed="rId3"/>
          <a:srcRect t="12233"/>
          <a:stretch/>
        </p:blipFill>
        <p:spPr>
          <a:xfrm>
            <a:off x="1104899" y="1962150"/>
            <a:ext cx="3138757" cy="4322536"/>
          </a:xfrm>
          <a:prstGeom prst="rect">
            <a:avLst/>
          </a:prstGeom>
        </p:spPr>
      </p:pic>
      <p:pic>
        <p:nvPicPr>
          <p:cNvPr id="8" name="Picture 2" descr="https://scontent.fbkk8-2.fna.fbcdn.net/v/t1.15752-9/44571474_333507093864442_2777449930350919680_n.png?_nc_cat=103&amp;_nc_eui2=AeE0CaokJohPIxAbnQj9zUplGsjcVj8c1-vk4TFn7ZkJNnSTj00TZDayVQA-NGGmbyge8WCZxY7ag535pbduoUtWCQ6jUwZsJcuEbHlG-J6dHA&amp;_nc_ht=scontent.fbkk8-2.fna&amp;oh=fd24409f2eacff5113be3f1831c07855&amp;oe=5C8ABD51">
            <a:extLst>
              <a:ext uri="{FF2B5EF4-FFF2-40B4-BE49-F238E27FC236}">
                <a16:creationId xmlns:a16="http://schemas.microsoft.com/office/drawing/2014/main" id="{E6FB1E21-CED4-4796-8896-7B13DB842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42" y="2018585"/>
            <a:ext cx="2400340" cy="4266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scontent.fbkk12-3.fna.fbcdn.net/v/t1.15752-9/44602254_335645730315675_3356992514962751488_n.png?_nc_cat=110&amp;_nc_eui2=AeE5hmXZFo3VUg2cCkzLtTOHnsovs-RlrL3nUIwAYf1oi5rHaOoUKEwWeNcgAe0NYq-VQpuvZULL5UfE9zwnuzT9sA-xhBQXzB2gkaF1EMhUXQ&amp;_nc_ht=scontent.fbkk12-3.fna&amp;oh=78f6c93320bf5706e9b32334ab03d666&amp;oe=5C860BF1">
            <a:extLst>
              <a:ext uri="{FF2B5EF4-FFF2-40B4-BE49-F238E27FC236}">
                <a16:creationId xmlns:a16="http://schemas.microsoft.com/office/drawing/2014/main" id="{E1D6860F-47F0-4E0B-A27E-2DCEA22CC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282" y="1965778"/>
            <a:ext cx="2400340" cy="4266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C80FE0-0190-4635-B481-059BBAFCF665}"/>
              </a:ext>
            </a:extLst>
          </p:cNvPr>
          <p:cNvCxnSpPr/>
          <p:nvPr/>
        </p:nvCxnSpPr>
        <p:spPr>
          <a:xfrm flipH="1">
            <a:off x="4229677" y="2268395"/>
            <a:ext cx="609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7EC219-DFD7-4868-A3CD-2967DB0D689E}"/>
              </a:ext>
            </a:extLst>
          </p:cNvPr>
          <p:cNvCxnSpPr/>
          <p:nvPr/>
        </p:nvCxnSpPr>
        <p:spPr>
          <a:xfrm flipH="1">
            <a:off x="4067275" y="3186271"/>
            <a:ext cx="5619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0AE3E7-FE4C-4D30-88E6-007C51DD4BF5}"/>
              </a:ext>
            </a:extLst>
          </p:cNvPr>
          <p:cNvCxnSpPr/>
          <p:nvPr/>
        </p:nvCxnSpPr>
        <p:spPr>
          <a:xfrm flipH="1">
            <a:off x="3715178" y="4098828"/>
            <a:ext cx="8477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DE38DC-8742-4BD5-A935-760C7A802B87}"/>
              </a:ext>
            </a:extLst>
          </p:cNvPr>
          <p:cNvCxnSpPr/>
          <p:nvPr/>
        </p:nvCxnSpPr>
        <p:spPr>
          <a:xfrm flipH="1">
            <a:off x="3367188" y="5860772"/>
            <a:ext cx="9810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51">
            <a:extLst>
              <a:ext uri="{FF2B5EF4-FFF2-40B4-BE49-F238E27FC236}">
                <a16:creationId xmlns:a16="http://schemas.microsoft.com/office/drawing/2014/main" id="{4C2A9CF9-78C5-4006-9E5B-C120BC1BD3B4}"/>
              </a:ext>
            </a:extLst>
          </p:cNvPr>
          <p:cNvSpPr txBox="1"/>
          <p:nvPr/>
        </p:nvSpPr>
        <p:spPr>
          <a:xfrm>
            <a:off x="4802505" y="2112943"/>
            <a:ext cx="1293495" cy="3530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ชื่อโปรเจค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6" name="Text Box 50">
            <a:extLst>
              <a:ext uri="{FF2B5EF4-FFF2-40B4-BE49-F238E27FC236}">
                <a16:creationId xmlns:a16="http://schemas.microsoft.com/office/drawing/2014/main" id="{0DF0078C-CD49-4836-B8E8-DFA1FBC940FD}"/>
              </a:ext>
            </a:extLst>
          </p:cNvPr>
          <p:cNvSpPr txBox="1"/>
          <p:nvPr/>
        </p:nvSpPr>
        <p:spPr>
          <a:xfrm>
            <a:off x="4652676" y="3075940"/>
            <a:ext cx="1397000" cy="3530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เลือกเชื่อมต่ออุปกรณ์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7" name="Text Box 44">
            <a:extLst>
              <a:ext uri="{FF2B5EF4-FFF2-40B4-BE49-F238E27FC236}">
                <a16:creationId xmlns:a16="http://schemas.microsoft.com/office/drawing/2014/main" id="{FAF86013-3348-42E1-AC1B-1FD2180523AC}"/>
              </a:ext>
            </a:extLst>
          </p:cNvPr>
          <p:cNvSpPr txBox="1"/>
          <p:nvPr/>
        </p:nvSpPr>
        <p:spPr>
          <a:xfrm>
            <a:off x="4427822" y="5684242"/>
            <a:ext cx="594995" cy="3530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สร้าง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30" name="Text Box 48">
            <a:extLst>
              <a:ext uri="{FF2B5EF4-FFF2-40B4-BE49-F238E27FC236}">
                <a16:creationId xmlns:a16="http://schemas.microsoft.com/office/drawing/2014/main" id="{65159E3D-1520-45B9-8A5F-D2F42C2BF9F3}"/>
              </a:ext>
            </a:extLst>
          </p:cNvPr>
          <p:cNvSpPr txBox="1"/>
          <p:nvPr/>
        </p:nvSpPr>
        <p:spPr>
          <a:xfrm>
            <a:off x="4557077" y="3919129"/>
            <a:ext cx="886356" cy="3530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สีธีม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31" name="Text Box 48">
            <a:extLst>
              <a:ext uri="{FF2B5EF4-FFF2-40B4-BE49-F238E27FC236}">
                <a16:creationId xmlns:a16="http://schemas.microsoft.com/office/drawing/2014/main" id="{4CCCCA35-D70C-456D-A316-432EA0232BDA}"/>
              </a:ext>
            </a:extLst>
          </p:cNvPr>
          <p:cNvSpPr txBox="1"/>
          <p:nvPr/>
        </p:nvSpPr>
        <p:spPr>
          <a:xfrm>
            <a:off x="6321529" y="3901350"/>
            <a:ext cx="1770035" cy="3530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ธีม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Light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32" name="Text Box 48">
            <a:extLst>
              <a:ext uri="{FF2B5EF4-FFF2-40B4-BE49-F238E27FC236}">
                <a16:creationId xmlns:a16="http://schemas.microsoft.com/office/drawing/2014/main" id="{AFC87471-DEB9-44EF-9CB9-52A48182FF9A}"/>
              </a:ext>
            </a:extLst>
          </p:cNvPr>
          <p:cNvSpPr txBox="1"/>
          <p:nvPr/>
        </p:nvSpPr>
        <p:spPr>
          <a:xfrm>
            <a:off x="9004489" y="3916862"/>
            <a:ext cx="1770035" cy="3530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solidFill>
                  <a:schemeClr val="bg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ธีม </a:t>
            </a:r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Dark</a:t>
            </a:r>
            <a:endParaRPr lang="en-US" sz="1600" dirty="0">
              <a:solidFill>
                <a:schemeClr val="bg1"/>
              </a:solidFill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6628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ลำดับขั้นตอนการติดตั้งและสร้างโปรเจค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3BCF40-1F8B-444B-A8A5-077C79DD3388}"/>
              </a:ext>
            </a:extLst>
          </p:cNvPr>
          <p:cNvSpPr/>
          <p:nvPr/>
        </p:nvSpPr>
        <p:spPr>
          <a:xfrm>
            <a:off x="1104900" y="1500485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เมื่อกดปุ่มสร้างโปรเจค โปรแกรมจะทำการส่ง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Token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ไปยัง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Email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ของผู้ใช้งานเสร็จสิ้นการสร้างโปรเจค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เก็บ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Token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เอาไว้ใช้ในเรื่องถัดไป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D29DA7-7EA6-4877-9F2C-831EB78CC24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503" y="2483039"/>
            <a:ext cx="3162640" cy="312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FA7367-63EF-467F-A4F9-9138D4210C3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16516" y="2483039"/>
            <a:ext cx="5963045" cy="312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2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การติดตั้ง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Library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Google Shape;237;p16">
            <a:extLst>
              <a:ext uri="{FF2B5EF4-FFF2-40B4-BE49-F238E27FC236}">
                <a16:creationId xmlns:a16="http://schemas.microsoft.com/office/drawing/2014/main" id="{46240B50-0364-41E4-B900-55DA8DBDCE75}"/>
              </a:ext>
            </a:extLst>
          </p:cNvPr>
          <p:cNvSpPr txBox="1">
            <a:spLocks/>
          </p:cNvSpPr>
          <p:nvPr/>
        </p:nvSpPr>
        <p:spPr>
          <a:xfrm>
            <a:off x="1843314" y="1513810"/>
            <a:ext cx="7403977" cy="13316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เข้าไปที่เว็บเบราว์เซอร์ :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https://github.com/blynkkk/blynk-library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เลื่อนลงมาที่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Download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ให้เลือก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Arduino Library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C1623C-32F0-418C-AD0E-9B399CBB4812}"/>
              </a:ext>
            </a:extLst>
          </p:cNvPr>
          <p:cNvPicPr/>
          <p:nvPr/>
        </p:nvPicPr>
        <p:blipFill rotWithShape="1">
          <a:blip r:embed="rId4"/>
          <a:srcRect l="17305" t="33128" r="18525" b="5397"/>
          <a:stretch/>
        </p:blipFill>
        <p:spPr>
          <a:xfrm>
            <a:off x="2853091" y="3090809"/>
            <a:ext cx="6394200" cy="34461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0CDF74-A2DE-4E2D-A4D8-96E1C3B6E6CA}"/>
              </a:ext>
            </a:extLst>
          </p:cNvPr>
          <p:cNvSpPr/>
          <p:nvPr/>
        </p:nvSpPr>
        <p:spPr>
          <a:xfrm>
            <a:off x="3601515" y="5567620"/>
            <a:ext cx="923616" cy="247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50">
            <a:extLst>
              <a:ext uri="{FF2B5EF4-FFF2-40B4-BE49-F238E27FC236}">
                <a16:creationId xmlns:a16="http://schemas.microsoft.com/office/drawing/2014/main" id="{55B62191-B073-42F5-966D-C43D74B7C77D}"/>
              </a:ext>
            </a:extLst>
          </p:cNvPr>
          <p:cNvSpPr txBox="1"/>
          <p:nvPr/>
        </p:nvSpPr>
        <p:spPr>
          <a:xfrm>
            <a:off x="5127049" y="5706697"/>
            <a:ext cx="1179632" cy="51734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กดตรงนี้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361B4E-EE3B-42C1-B5E1-29046594017C}"/>
              </a:ext>
            </a:extLst>
          </p:cNvPr>
          <p:cNvCxnSpPr>
            <a:cxnSpLocks/>
          </p:cNvCxnSpPr>
          <p:nvPr/>
        </p:nvCxnSpPr>
        <p:spPr>
          <a:xfrm flipH="1">
            <a:off x="4567311" y="5698671"/>
            <a:ext cx="51755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00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7;p16">
            <a:extLst>
              <a:ext uri="{FF2B5EF4-FFF2-40B4-BE49-F238E27FC236}">
                <a16:creationId xmlns:a16="http://schemas.microsoft.com/office/drawing/2014/main" id="{46240B50-0364-41E4-B900-55DA8DBDCE75}"/>
              </a:ext>
            </a:extLst>
          </p:cNvPr>
          <p:cNvSpPr txBox="1">
            <a:spLocks/>
          </p:cNvSpPr>
          <p:nvPr/>
        </p:nvSpPr>
        <p:spPr>
          <a:xfrm>
            <a:off x="1843313" y="1638300"/>
            <a:ext cx="7403977" cy="75415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>
              <a:spcBef>
                <a:spcPts val="0"/>
              </a:spcBef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จะปรากฏหน้าให้เลือกไฟล์ ให้เลือกที่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Blynk_Release_v0.5.4.zip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3F3FE2-3925-4930-89FA-74206D215772}"/>
              </a:ext>
            </a:extLst>
          </p:cNvPr>
          <p:cNvPicPr/>
          <p:nvPr/>
        </p:nvPicPr>
        <p:blipFill rotWithShape="1">
          <a:blip r:embed="rId3"/>
          <a:srcRect l="17804" t="31386" r="18104" b="24284"/>
          <a:stretch/>
        </p:blipFill>
        <p:spPr>
          <a:xfrm>
            <a:off x="1973029" y="2511161"/>
            <a:ext cx="9685057" cy="37680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107748-5069-4E70-A875-2CF19099F179}"/>
              </a:ext>
            </a:extLst>
          </p:cNvPr>
          <p:cNvSpPr/>
          <p:nvPr/>
        </p:nvSpPr>
        <p:spPr>
          <a:xfrm>
            <a:off x="3607575" y="4757497"/>
            <a:ext cx="1893339" cy="462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13573D-3A4A-4002-B7F0-577D04623BED}"/>
              </a:ext>
            </a:extLst>
          </p:cNvPr>
          <p:cNvCxnSpPr>
            <a:cxnSpLocks/>
          </p:cNvCxnSpPr>
          <p:nvPr/>
        </p:nvCxnSpPr>
        <p:spPr>
          <a:xfrm flipH="1">
            <a:off x="5545302" y="4988598"/>
            <a:ext cx="28669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50">
            <a:extLst>
              <a:ext uri="{FF2B5EF4-FFF2-40B4-BE49-F238E27FC236}">
                <a16:creationId xmlns:a16="http://schemas.microsoft.com/office/drawing/2014/main" id="{7500C47D-9EA7-4AA0-ADF2-CF4F32CEE36C}"/>
              </a:ext>
            </a:extLst>
          </p:cNvPr>
          <p:cNvSpPr txBox="1"/>
          <p:nvPr/>
        </p:nvSpPr>
        <p:spPr>
          <a:xfrm>
            <a:off x="5876382" y="4739498"/>
            <a:ext cx="1259077" cy="27871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กดตรงนี้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8" name="ชื่อเรื่อง 12">
            <a:extLst>
              <a:ext uri="{FF2B5EF4-FFF2-40B4-BE49-F238E27FC236}">
                <a16:creationId xmlns:a16="http://schemas.microsoft.com/office/drawing/2014/main" id="{DBE30AD3-9B12-49F4-B15C-094721CD8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การติดตั้ง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Library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763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7;p16">
            <a:extLst>
              <a:ext uri="{FF2B5EF4-FFF2-40B4-BE49-F238E27FC236}">
                <a16:creationId xmlns:a16="http://schemas.microsoft.com/office/drawing/2014/main" id="{46240B50-0364-41E4-B900-55DA8DBDCE75}"/>
              </a:ext>
            </a:extLst>
          </p:cNvPr>
          <p:cNvSpPr txBox="1">
            <a:spLocks/>
          </p:cNvSpPr>
          <p:nvPr/>
        </p:nvSpPr>
        <p:spPr>
          <a:xfrm>
            <a:off x="1956097" y="1643790"/>
            <a:ext cx="9129485" cy="10968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ไฟล์ที่ดาวน์โหลด จะอยู่ในโฟลเดอร์ที่กำหนดไว้โดยปกติจะอยู่โฟลเดอร์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C:\Users\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ชิ่อผู้ใช้งาน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\Downloads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ให้ทำการแตกไฟล์ .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zip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ที่ดาวน์โหลด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A66853-0F01-45FA-A674-E8FB780A2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3063420"/>
            <a:ext cx="4461725" cy="3218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3C7B49-80D2-42D8-A313-640A4FB90D25}"/>
              </a:ext>
            </a:extLst>
          </p:cNvPr>
          <p:cNvPicPr/>
          <p:nvPr/>
        </p:nvPicPr>
        <p:blipFill rotWithShape="1">
          <a:blip r:embed="rId4"/>
          <a:srcRect l="22714"/>
          <a:stretch/>
        </p:blipFill>
        <p:spPr>
          <a:xfrm>
            <a:off x="5777853" y="3154134"/>
            <a:ext cx="6041070" cy="1623012"/>
          </a:xfrm>
          <a:prstGeom prst="rect">
            <a:avLst/>
          </a:prstGeom>
        </p:spPr>
      </p:pic>
      <p:sp>
        <p:nvSpPr>
          <p:cNvPr id="12" name="ชื่อเรื่อง 12">
            <a:extLst>
              <a:ext uri="{FF2B5EF4-FFF2-40B4-BE49-F238E27FC236}">
                <a16:creationId xmlns:a16="http://schemas.microsoft.com/office/drawing/2014/main" id="{50E3C552-4577-4004-B045-90A06825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การติดตั้ง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Library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35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7;p16">
            <a:extLst>
              <a:ext uri="{FF2B5EF4-FFF2-40B4-BE49-F238E27FC236}">
                <a16:creationId xmlns:a16="http://schemas.microsoft.com/office/drawing/2014/main" id="{46240B50-0364-41E4-B900-55DA8DBDCE75}"/>
              </a:ext>
            </a:extLst>
          </p:cNvPr>
          <p:cNvSpPr txBox="1">
            <a:spLocks/>
          </p:cNvSpPr>
          <p:nvPr/>
        </p:nvSpPr>
        <p:spPr>
          <a:xfrm>
            <a:off x="1843315" y="1598433"/>
            <a:ext cx="9129485" cy="10968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คลิกเข้าไปในโฟลเดอร์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Copy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โฟลเดอร์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libraries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tool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นำไฟล์ที่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copy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ไปวางที่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Documents &gt; Arduino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ถ้าขึ้นแจ้งเตือนให้กด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Replace files in the destination)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C2C7F5-A668-421B-9AB7-F57BAEAD54A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315" y="2930070"/>
            <a:ext cx="4036532" cy="359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6F5CC2-FFA4-40AF-9C3C-ADE437B2EE1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12155" y="3541415"/>
            <a:ext cx="5377401" cy="2270363"/>
          </a:xfrm>
          <a:prstGeom prst="rect">
            <a:avLst/>
          </a:prstGeom>
        </p:spPr>
      </p:pic>
      <p:sp>
        <p:nvSpPr>
          <p:cNvPr id="12" name="ชื่อเรื่อง 12">
            <a:extLst>
              <a:ext uri="{FF2B5EF4-FFF2-40B4-BE49-F238E27FC236}">
                <a16:creationId xmlns:a16="http://schemas.microsoft.com/office/drawing/2014/main" id="{256AFEC1-3B1C-4F9E-9A88-A4E5BA14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การติดตั้ง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Library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423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à¸à¸¥à¸à¸²à¸£à¸à¹à¸à¸«à¸²à¸£à¸¹à¸à¸ à¸²à¸à¸ªà¸³à¸«à¸£à¸±à¸ signal">
            <a:extLst>
              <a:ext uri="{FF2B5EF4-FFF2-40B4-BE49-F238E27FC236}">
                <a16:creationId xmlns:a16="http://schemas.microsoft.com/office/drawing/2014/main" id="{3D735634-E325-43A6-954F-E2DF8B9F9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0">
            <a:off x="4259789" y="4040195"/>
            <a:ext cx="2224925" cy="17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19A895-F019-4932-A1AF-816634A3E036}"/>
              </a:ext>
            </a:extLst>
          </p:cNvPr>
          <p:cNvSpPr/>
          <p:nvPr/>
        </p:nvSpPr>
        <p:spPr>
          <a:xfrm>
            <a:off x="1104900" y="1567934"/>
            <a:ext cx="99806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ESP8266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เป็นไมโครคอนโทรลเลอร์ที่มีความสามารถเหมิอนไมโครคอนโทรลเลอร์รุ่นอื่น ๆ ในการเชื่อมต่อ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WiFi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ที่เป็นลักษณะเด่นของบอร์ดโดยบอร์ด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ESP8266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สามารถเชื่อมต่อ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WiFi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ได้ซึ่งมีอยู่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3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โหมด คือ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โหมด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AP</a:t>
            </a: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โหมด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STA</a:t>
            </a: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3.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โหมด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AP + STA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73C785-6E53-4444-B3DD-312FDD8AE9E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35" y="3901698"/>
            <a:ext cx="1738630" cy="1995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à¸à¸¥à¸à¸²à¸£à¸à¹à¸à¸«à¸²à¸£à¸¹à¸à¸ à¸²à¸à¸ªà¸³à¸«à¸£à¸±à¸ router png">
            <a:extLst>
              <a:ext uri="{FF2B5EF4-FFF2-40B4-BE49-F238E27FC236}">
                <a16:creationId xmlns:a16="http://schemas.microsoft.com/office/drawing/2014/main" id="{E2A248E8-936B-40DA-9B5B-D21D2072690F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64" b="9693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122" y="4525268"/>
            <a:ext cx="136715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C30EA48-BC41-437D-9491-9883A82E0D1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334" y="3822144"/>
            <a:ext cx="2182248" cy="218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" descr="à¸à¸¥à¸à¸²à¸£à¸à¹à¸à¸«à¸²à¸£à¸¹à¸à¸ à¸²à¸à¸ªà¸³à¸«à¸£à¸±à¸ signal">
            <a:extLst>
              <a:ext uri="{FF2B5EF4-FFF2-40B4-BE49-F238E27FC236}">
                <a16:creationId xmlns:a16="http://schemas.microsoft.com/office/drawing/2014/main" id="{E4CA1441-3931-48BB-B8EB-4AECA9382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0000" flipH="1">
            <a:off x="6177184" y="4052963"/>
            <a:ext cx="2224925" cy="17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54">
            <a:extLst>
              <a:ext uri="{FF2B5EF4-FFF2-40B4-BE49-F238E27FC236}">
                <a16:creationId xmlns:a16="http://schemas.microsoft.com/office/drawing/2014/main" id="{86B164A1-A831-454A-824E-03E30E52C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899" y="1452205"/>
            <a:ext cx="10744201" cy="123384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algn="thaiDist">
              <a:lnSpc>
                <a:spcPct val="107000"/>
              </a:lnSpc>
            </a:pPr>
            <a:r>
              <a:rPr lang="en-US" sz="1200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</a:t>
            </a:r>
            <a:r>
              <a:rPr lang="en-US" sz="1600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include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&lt;BlynkSimpleEsp8266.h&gt; 			</a:t>
            </a:r>
          </a:p>
          <a:p>
            <a:pPr algn="thaiDist">
              <a:lnSpc>
                <a:spcPct val="107000"/>
              </a:lnSpc>
            </a:pP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Blynk.begin</a:t>
            </a:r>
            <a:r>
              <a:rPr lang="en-US" sz="1600" dirty="0">
                <a:solidFill>
                  <a:schemeClr val="tx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en-US" sz="2400" b="1" dirty="0">
                <a:solidFill>
                  <a:schemeClr val="tx2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“Token”</a:t>
            </a:r>
            <a:r>
              <a:rPr lang="en-US" sz="1600" dirty="0">
                <a:solidFill>
                  <a:schemeClr val="tx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,</a:t>
            </a:r>
            <a:r>
              <a:rPr lang="en-US" sz="1600" dirty="0">
                <a:solidFill>
                  <a:schemeClr val="tx2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400" b="1" dirty="0">
                <a:solidFill>
                  <a:schemeClr val="tx2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“User </a:t>
            </a:r>
            <a:r>
              <a:rPr lang="en-US" sz="2400" b="1" dirty="0" err="1">
                <a:solidFill>
                  <a:schemeClr val="tx2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WiFi</a:t>
            </a:r>
            <a:r>
              <a:rPr lang="en-US" sz="2400" b="1" dirty="0">
                <a:solidFill>
                  <a:schemeClr val="tx2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”</a:t>
            </a:r>
            <a:r>
              <a:rPr lang="en-US" sz="1600" dirty="0">
                <a:solidFill>
                  <a:schemeClr val="tx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,</a:t>
            </a:r>
            <a:r>
              <a:rPr lang="en-US" sz="1600" dirty="0">
                <a:solidFill>
                  <a:schemeClr val="tx2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400" b="1" dirty="0">
                <a:solidFill>
                  <a:schemeClr val="tx2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“Password </a:t>
            </a:r>
            <a:r>
              <a:rPr lang="en-US" sz="2400" b="1" dirty="0" err="1">
                <a:solidFill>
                  <a:schemeClr val="tx2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WiFi</a:t>
            </a:r>
            <a:r>
              <a:rPr lang="en-US" sz="2400" b="1" dirty="0">
                <a:solidFill>
                  <a:schemeClr val="tx2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”</a:t>
            </a:r>
            <a:r>
              <a:rPr lang="en-US" sz="1600" dirty="0">
                <a:solidFill>
                  <a:schemeClr val="tx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);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</a:p>
          <a:p>
            <a:pPr algn="thaiDist">
              <a:lnSpc>
                <a:spcPct val="107000"/>
              </a:lnSpc>
            </a:pP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WiFiBlynk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.virtualWrite</a:t>
            </a:r>
            <a:r>
              <a:rPr lang="en-US" sz="1600" dirty="0">
                <a:solidFill>
                  <a:schemeClr val="tx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th-TH" sz="24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ขา </a:t>
            </a:r>
            <a:r>
              <a:rPr lang="en-US" sz="2400" b="1" dirty="0">
                <a:solidFill>
                  <a:schemeClr val="tx2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virtual</a:t>
            </a:r>
            <a:r>
              <a:rPr lang="en-US" sz="1600" dirty="0">
                <a:solidFill>
                  <a:schemeClr val="tx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th-TH" sz="24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ค่าที่ต้องการส่งกลับให้ </a:t>
            </a:r>
            <a:r>
              <a:rPr lang="en-US" sz="2400" b="1" dirty="0" err="1">
                <a:solidFill>
                  <a:schemeClr val="tx2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Blynk</a:t>
            </a:r>
            <a:r>
              <a:rPr lang="en-US" sz="1600" dirty="0">
                <a:solidFill>
                  <a:schemeClr val="tx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);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				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821B03-7F46-4E6F-A695-BEA133600C0D}"/>
              </a:ext>
            </a:extLst>
          </p:cNvPr>
          <p:cNvGrpSpPr/>
          <p:nvPr/>
        </p:nvGrpSpPr>
        <p:grpSpPr>
          <a:xfrm>
            <a:off x="1104899" y="3176946"/>
            <a:ext cx="5562600" cy="1284825"/>
            <a:chOff x="1104899" y="3824646"/>
            <a:chExt cx="5562600" cy="128482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1A040D-C86A-4F0F-AFF8-00F907E7691E}"/>
                </a:ext>
              </a:extLst>
            </p:cNvPr>
            <p:cNvSpPr/>
            <p:nvPr/>
          </p:nvSpPr>
          <p:spPr>
            <a:xfrm>
              <a:off x="1104899" y="3824646"/>
              <a:ext cx="5562600" cy="128482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AE2703-4E05-4420-81F2-F1E2DA765D95}"/>
                </a:ext>
              </a:extLst>
            </p:cNvPr>
            <p:cNvSpPr/>
            <p:nvPr/>
          </p:nvSpPr>
          <p:spPr>
            <a:xfrm>
              <a:off x="1233025" y="3909142"/>
              <a:ext cx="52439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Token</a:t>
              </a:r>
              <a:endParaRPr lang="en-US" sz="2400" dirty="0">
                <a:solidFill>
                  <a:schemeClr val="tx2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	</a:t>
              </a:r>
              <a:r>
                <a:rPr lang="th-TH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จะอยู่ในรูปแบบตัวอักษรผสมตัวเลขจะได้มาผ่านอีเมล์แอดเดรสหลังจากสร้าง </a:t>
              </a:r>
              <a:r>
                <a:rPr lang="en-US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Project </a:t>
              </a:r>
              <a:r>
                <a:rPr lang="th-TH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ผ่านแอปพลิเคชัน </a:t>
              </a:r>
              <a:r>
                <a:rPr lang="en-US" sz="2400" dirty="0" err="1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Blynk</a:t>
              </a:r>
              <a:endParaRPr lang="en-US" sz="2400" dirty="0">
                <a:solidFill>
                  <a:schemeClr val="tx2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094B17-4147-4DB5-BA1D-45AD7ABF7D5C}"/>
              </a:ext>
            </a:extLst>
          </p:cNvPr>
          <p:cNvCxnSpPr/>
          <p:nvPr/>
        </p:nvCxnSpPr>
        <p:spPr>
          <a:xfrm>
            <a:off x="2743200" y="2044700"/>
            <a:ext cx="660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3D4EE5-22C9-43D4-BBCC-B456342300D0}"/>
              </a:ext>
            </a:extLst>
          </p:cNvPr>
          <p:cNvCxnSpPr>
            <a:cxnSpLocks/>
          </p:cNvCxnSpPr>
          <p:nvPr/>
        </p:nvCxnSpPr>
        <p:spPr>
          <a:xfrm>
            <a:off x="3733800" y="2057400"/>
            <a:ext cx="965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1E533F-8E49-4996-A14F-4D6D5F4537CD}"/>
              </a:ext>
            </a:extLst>
          </p:cNvPr>
          <p:cNvGrpSpPr/>
          <p:nvPr/>
        </p:nvGrpSpPr>
        <p:grpSpPr>
          <a:xfrm>
            <a:off x="1104899" y="3189313"/>
            <a:ext cx="5562600" cy="1284825"/>
            <a:chOff x="1104899" y="3824646"/>
            <a:chExt cx="5562600" cy="1284825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321E485-7953-4792-8E5F-3A0825682CDD}"/>
                </a:ext>
              </a:extLst>
            </p:cNvPr>
            <p:cNvSpPr/>
            <p:nvPr/>
          </p:nvSpPr>
          <p:spPr>
            <a:xfrm>
              <a:off x="1104899" y="3824646"/>
              <a:ext cx="5562600" cy="128482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7FA767B-F402-4107-AA2C-31A1FBF6165D}"/>
                </a:ext>
              </a:extLst>
            </p:cNvPr>
            <p:cNvSpPr/>
            <p:nvPr/>
          </p:nvSpPr>
          <p:spPr>
            <a:xfrm>
              <a:off x="1233025" y="3909142"/>
              <a:ext cx="524397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User </a:t>
              </a:r>
              <a:r>
                <a:rPr lang="en-US" sz="2400" b="1" dirty="0" err="1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WiFi</a:t>
              </a:r>
              <a:endParaRPr lang="en-US" sz="2400" dirty="0">
                <a:solidFill>
                  <a:schemeClr val="tx2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endParaRPr>
            </a:p>
            <a:p>
              <a:r>
                <a:rPr lang="th-TH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	</a:t>
              </a:r>
              <a:r>
                <a:rPr lang="th-TH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ไอดีของ </a:t>
              </a:r>
              <a:r>
                <a:rPr lang="en-US" sz="2400" dirty="0" err="1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WiFi</a:t>
              </a:r>
              <a:r>
                <a:rPr lang="en-US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 </a:t>
              </a:r>
              <a:r>
                <a:rPr lang="th-TH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หรือ </a:t>
              </a:r>
              <a:r>
                <a:rPr lang="en-US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Hotspot</a:t>
              </a:r>
              <a:endParaRPr lang="en-US" sz="2400" dirty="0">
                <a:solidFill>
                  <a:schemeClr val="tx2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C29424C-B6C8-49A3-8C50-EA183B5F9F5A}"/>
              </a:ext>
            </a:extLst>
          </p:cNvPr>
          <p:cNvGrpSpPr/>
          <p:nvPr/>
        </p:nvGrpSpPr>
        <p:grpSpPr>
          <a:xfrm>
            <a:off x="1104899" y="3176945"/>
            <a:ext cx="5562600" cy="1284825"/>
            <a:chOff x="1104899" y="3824646"/>
            <a:chExt cx="5562600" cy="1284825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79654B4-A55B-4CF1-AB6C-17E0352496D2}"/>
                </a:ext>
              </a:extLst>
            </p:cNvPr>
            <p:cNvSpPr/>
            <p:nvPr/>
          </p:nvSpPr>
          <p:spPr>
            <a:xfrm>
              <a:off x="1104899" y="3824646"/>
              <a:ext cx="5562600" cy="128482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7DC419E-19D7-4056-A43D-E5EACBA540F6}"/>
                </a:ext>
              </a:extLst>
            </p:cNvPr>
            <p:cNvSpPr/>
            <p:nvPr/>
          </p:nvSpPr>
          <p:spPr>
            <a:xfrm>
              <a:off x="1233025" y="3909142"/>
              <a:ext cx="524397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Password </a:t>
              </a:r>
              <a:r>
                <a:rPr lang="en-US" sz="2400" b="1" dirty="0" err="1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WiFi</a:t>
              </a:r>
              <a:endParaRPr lang="en-US" sz="2400" dirty="0">
                <a:solidFill>
                  <a:schemeClr val="tx2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endParaRPr>
            </a:p>
            <a:p>
              <a:r>
                <a:rPr lang="th-TH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	</a:t>
              </a:r>
              <a:r>
                <a:rPr lang="th-TH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รหัสของ </a:t>
              </a:r>
              <a:r>
                <a:rPr lang="en-US" sz="2400" dirty="0" err="1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WiFi</a:t>
              </a:r>
              <a:r>
                <a:rPr lang="en-US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 </a:t>
              </a:r>
              <a:r>
                <a:rPr lang="th-TH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หรือ </a:t>
              </a:r>
              <a:r>
                <a:rPr lang="en-US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Hotspot </a:t>
              </a:r>
              <a:r>
                <a:rPr lang="th-TH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ที่เชื่อมต่ออยู่</a:t>
              </a:r>
              <a:endParaRPr lang="en-US" sz="2400" dirty="0">
                <a:solidFill>
                  <a:schemeClr val="tx2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C58B34-C1E6-4734-B5D7-3A837EEADC64}"/>
              </a:ext>
            </a:extLst>
          </p:cNvPr>
          <p:cNvCxnSpPr>
            <a:cxnSpLocks/>
          </p:cNvCxnSpPr>
          <p:nvPr/>
        </p:nvCxnSpPr>
        <p:spPr>
          <a:xfrm>
            <a:off x="5003800" y="2069127"/>
            <a:ext cx="147319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DA65F5-AAFD-4A90-869A-35CCF9DA2278}"/>
              </a:ext>
            </a:extLst>
          </p:cNvPr>
          <p:cNvGrpSpPr/>
          <p:nvPr/>
        </p:nvGrpSpPr>
        <p:grpSpPr>
          <a:xfrm>
            <a:off x="1073712" y="3164578"/>
            <a:ext cx="5562600" cy="1284825"/>
            <a:chOff x="1104899" y="3824646"/>
            <a:chExt cx="5562600" cy="128482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E947005-CA9E-4653-9C20-5409FDA01288}"/>
                </a:ext>
              </a:extLst>
            </p:cNvPr>
            <p:cNvSpPr/>
            <p:nvPr/>
          </p:nvSpPr>
          <p:spPr>
            <a:xfrm>
              <a:off x="1104899" y="3824646"/>
              <a:ext cx="5562600" cy="128482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46BCC7-E8E7-41F4-8F0E-4C7FA38152C4}"/>
                </a:ext>
              </a:extLst>
            </p:cNvPr>
            <p:cNvSpPr/>
            <p:nvPr/>
          </p:nvSpPr>
          <p:spPr>
            <a:xfrm>
              <a:off x="1233025" y="3909142"/>
              <a:ext cx="52439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ขา </a:t>
              </a:r>
              <a:r>
                <a:rPr lang="en-US" sz="2400" b="1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Visual</a:t>
              </a:r>
              <a:endParaRPr lang="en-US" sz="2400" dirty="0">
                <a:solidFill>
                  <a:schemeClr val="tx2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endParaRPr>
            </a:p>
            <a:p>
              <a:r>
                <a:rPr lang="th-TH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	</a:t>
              </a:r>
              <a:r>
                <a:rPr lang="th-TH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เป็นขาใช้งานที่จะกำหนดผ่านแอปพลิเคชัน </a:t>
              </a:r>
              <a:r>
                <a:rPr lang="en-US" sz="2400" dirty="0" err="1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Blynk</a:t>
              </a:r>
              <a:r>
                <a:rPr lang="en-US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 </a:t>
              </a:r>
              <a:r>
                <a:rPr lang="th-TH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ไว้สำหรับเขียนโปรแกรมผ่าน </a:t>
              </a:r>
              <a:r>
                <a:rPr lang="en-US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Arduino IDE</a:t>
              </a:r>
              <a:endParaRPr lang="en-US" sz="2400" dirty="0">
                <a:solidFill>
                  <a:schemeClr val="tx2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30BA8D8-3E1F-45FD-A701-202406B2CD1F}"/>
              </a:ext>
            </a:extLst>
          </p:cNvPr>
          <p:cNvCxnSpPr>
            <a:cxnSpLocks/>
          </p:cNvCxnSpPr>
          <p:nvPr/>
        </p:nvCxnSpPr>
        <p:spPr>
          <a:xfrm>
            <a:off x="4000500" y="2462827"/>
            <a:ext cx="10033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DF43ED1-AD2B-41A0-B84C-62475DBD5FE1}"/>
              </a:ext>
            </a:extLst>
          </p:cNvPr>
          <p:cNvCxnSpPr>
            <a:cxnSpLocks/>
          </p:cNvCxnSpPr>
          <p:nvPr/>
        </p:nvCxnSpPr>
        <p:spPr>
          <a:xfrm>
            <a:off x="5091941" y="2462827"/>
            <a:ext cx="24772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2AED31-362F-4E1C-8699-E22716600F14}"/>
              </a:ext>
            </a:extLst>
          </p:cNvPr>
          <p:cNvGrpSpPr/>
          <p:nvPr/>
        </p:nvGrpSpPr>
        <p:grpSpPr>
          <a:xfrm>
            <a:off x="1104899" y="3152210"/>
            <a:ext cx="5562600" cy="1284825"/>
            <a:chOff x="1104899" y="3824646"/>
            <a:chExt cx="5562600" cy="128482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1255E1C-3C83-4CBF-BF6D-316F991162BF}"/>
                </a:ext>
              </a:extLst>
            </p:cNvPr>
            <p:cNvSpPr/>
            <p:nvPr/>
          </p:nvSpPr>
          <p:spPr>
            <a:xfrm>
              <a:off x="1104899" y="3824646"/>
              <a:ext cx="5562600" cy="128482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4C92E30-337F-4128-87AA-CA83DAE65B8B}"/>
                </a:ext>
              </a:extLst>
            </p:cNvPr>
            <p:cNvSpPr/>
            <p:nvPr/>
          </p:nvSpPr>
          <p:spPr>
            <a:xfrm>
              <a:off x="1233025" y="3909142"/>
              <a:ext cx="54344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ค่าที่ต้องการส่งกลับให้ </a:t>
              </a:r>
              <a:r>
                <a:rPr lang="en-US" sz="2400" b="1" dirty="0" err="1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Blynk</a:t>
              </a:r>
              <a:endParaRPr lang="en-US" sz="2400" dirty="0">
                <a:solidFill>
                  <a:schemeClr val="tx2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endParaRPr>
            </a:p>
            <a:p>
              <a:r>
                <a:rPr lang="th-TH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	</a:t>
              </a:r>
              <a:r>
                <a:rPr lang="th-TH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เป็นค่าพารามิเตอร์ซึ่งเป็นค่าที่ได้มาจากเซ็นเซอร์ต่าง ๆ</a:t>
              </a:r>
            </a:p>
            <a:p>
              <a:r>
                <a:rPr lang="th-TH" sz="2400" dirty="0">
                  <a:solidFill>
                    <a:schemeClr val="tx2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ส่งไปแสดงผลผ่านแอปพลิเคชัน</a:t>
              </a:r>
              <a:endParaRPr lang="en-US" sz="2400" dirty="0">
                <a:solidFill>
                  <a:schemeClr val="tx2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</p:grpSp>
      <p:pic>
        <p:nvPicPr>
          <p:cNvPr id="26626" name="Picture 2" descr="à¸à¸¥à¸à¸²à¸£à¸à¹à¸à¸«à¸²à¸£à¸¹à¸à¸ à¸²à¸à¸ªà¸³à¸«à¸£à¸±à¸ robot cartoon">
            <a:extLst>
              <a:ext uri="{FF2B5EF4-FFF2-40B4-BE49-F238E27FC236}">
                <a16:creationId xmlns:a16="http://schemas.microsoft.com/office/drawing/2014/main" id="{8DEAE07A-46DD-41DF-B333-22D27ED10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199" y="2504777"/>
            <a:ext cx="4838700" cy="57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ชื่อเรื่อง 12">
            <a:extLst>
              <a:ext uri="{FF2B5EF4-FFF2-40B4-BE49-F238E27FC236}">
                <a16:creationId xmlns:a16="http://schemas.microsoft.com/office/drawing/2014/main" id="{CC5A1C01-BE9A-43EE-BC2F-1ABC6F79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คำสั่งการทำงานเบื้องต้นของ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717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เขียนโปรแกรมเพื่อติดต่อกับแอปพลิเคชัน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37A2FF-341E-4189-9C9F-3422F55E1872}"/>
              </a:ext>
            </a:extLst>
          </p:cNvPr>
          <p:cNvSpPr/>
          <p:nvPr/>
        </p:nvSpPr>
        <p:spPr>
          <a:xfrm>
            <a:off x="1104900" y="2081004"/>
            <a:ext cx="3562194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โปรแกรม</a:t>
            </a:r>
            <a:r>
              <a:rPr lang="th-TH" sz="2400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 เชื่อมต่อกับแอปพลิเคชั่น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Blynk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8" name="Text Box 153">
            <a:extLst>
              <a:ext uri="{FF2B5EF4-FFF2-40B4-BE49-F238E27FC236}">
                <a16:creationId xmlns:a16="http://schemas.microsoft.com/office/drawing/2014/main" id="{0418E224-9B7D-4A59-815D-068A7E98E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2679867"/>
            <a:ext cx="6915150" cy="3492939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&lt;BlynkSimpleEsp8266.h&gt;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ssid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 = "IoT_Smart01";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password = "12345678";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token = "</a:t>
            </a:r>
            <a:r>
              <a:rPr lang="en-US" sz="1600" dirty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2e2d1e5e28794dafad38ec5dcca288d6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(token,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ssid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, password);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Blynk.run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3B0F66-D993-40D7-BE2E-6FF1B26B0A00}"/>
              </a:ext>
            </a:extLst>
          </p:cNvPr>
          <p:cNvCxnSpPr>
            <a:cxnSpLocks/>
          </p:cNvCxnSpPr>
          <p:nvPr/>
        </p:nvCxnSpPr>
        <p:spPr>
          <a:xfrm>
            <a:off x="3762375" y="3740083"/>
            <a:ext cx="4048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70CF9A7-73C4-4C4B-B19C-3C8208F64A34}"/>
              </a:ext>
            </a:extLst>
          </p:cNvPr>
          <p:cNvCxnSpPr>
            <a:cxnSpLocks/>
          </p:cNvCxnSpPr>
          <p:nvPr/>
        </p:nvCxnSpPr>
        <p:spPr>
          <a:xfrm>
            <a:off x="5715000" y="3740083"/>
            <a:ext cx="2667000" cy="1171574"/>
          </a:xfrm>
          <a:prstGeom prst="bentConnector3">
            <a:avLst>
              <a:gd name="adj1" fmla="val -35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80E022-CE35-4739-8629-AC744D7D812F}"/>
              </a:ext>
            </a:extLst>
          </p:cNvPr>
          <p:cNvSpPr/>
          <p:nvPr/>
        </p:nvSpPr>
        <p:spPr>
          <a:xfrm>
            <a:off x="8382000" y="4130608"/>
            <a:ext cx="3467100" cy="156210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84BDE4-9E5F-4B49-B1C6-9A561FF07805}"/>
              </a:ext>
            </a:extLst>
          </p:cNvPr>
          <p:cNvSpPr txBox="1"/>
          <p:nvPr/>
        </p:nvSpPr>
        <p:spPr>
          <a:xfrm>
            <a:off x="8562975" y="4283008"/>
            <a:ext cx="3114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Token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ใช้เป็น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Token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ที่ได้มาในช่วงของการสร้างโปรเจคบนแอปพลิเคชัน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AF9FB4-B366-4E53-A32A-B0C6025EEBDB}"/>
              </a:ext>
            </a:extLst>
          </p:cNvPr>
          <p:cNvCxnSpPr/>
          <p:nvPr/>
        </p:nvCxnSpPr>
        <p:spPr>
          <a:xfrm>
            <a:off x="6095241" y="3054283"/>
            <a:ext cx="2162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6BE262-EE49-4978-A14B-CF3F6BF2F559}"/>
              </a:ext>
            </a:extLst>
          </p:cNvPr>
          <p:cNvCxnSpPr>
            <a:cxnSpLocks/>
          </p:cNvCxnSpPr>
          <p:nvPr/>
        </p:nvCxnSpPr>
        <p:spPr>
          <a:xfrm>
            <a:off x="5409441" y="3435283"/>
            <a:ext cx="28487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DF31304-0799-4560-9974-6D4A5DA9BCCD}"/>
              </a:ext>
            </a:extLst>
          </p:cNvPr>
          <p:cNvSpPr/>
          <p:nvPr/>
        </p:nvSpPr>
        <p:spPr>
          <a:xfrm>
            <a:off x="8258175" y="2726584"/>
            <a:ext cx="990600" cy="41902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ไอดี </a:t>
            </a:r>
            <a:r>
              <a:rPr lang="en-US" sz="2400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endParaRPr lang="en-US" sz="2400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13ED6E-D419-4922-9FBF-15244AE55360}"/>
              </a:ext>
            </a:extLst>
          </p:cNvPr>
          <p:cNvSpPr/>
          <p:nvPr/>
        </p:nvSpPr>
        <p:spPr>
          <a:xfrm>
            <a:off x="8258174" y="3271729"/>
            <a:ext cx="1371601" cy="41902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พาสเวิร์ด </a:t>
            </a:r>
            <a:r>
              <a:rPr lang="en-US" sz="2400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endParaRPr lang="en-US" sz="2400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21C687-5BF2-4EF3-9000-B05E336B88E7}"/>
              </a:ext>
            </a:extLst>
          </p:cNvPr>
          <p:cNvSpPr/>
          <p:nvPr/>
        </p:nvSpPr>
        <p:spPr>
          <a:xfrm>
            <a:off x="1104900" y="1513163"/>
            <a:ext cx="5314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ตัวอย่างที่ 2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ให้เขียนโปรแกรมเพื่อติดต่อกับแอปพลิเคชัน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9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31" grpId="0" animBg="1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เขียนโปรแกรมเพื่อติดต่อกับแอปพลิเคชัน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37A2FF-341E-4189-9C9F-3422F55E1872}"/>
              </a:ext>
            </a:extLst>
          </p:cNvPr>
          <p:cNvSpPr/>
          <p:nvPr/>
        </p:nvSpPr>
        <p:spPr>
          <a:xfrm>
            <a:off x="1104900" y="1405852"/>
            <a:ext cx="9980682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เมื่อเขียนโปรแกรมคอมไพล์ลงบอร์ดแล้วดูผลลัพธ์ผ่านหน้าจอแอปพลิเคชัน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โดยเข้าไปที่โปรเจคแล้วกดที่ปุ่ม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ด้านขวาบนของแอปพลิเคชันจากนั้นกดที่           เพื่อดูผลลัพธ์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14" name="Picture 13" descr="https://scontent.fbkk8-3.fna.fbcdn.net/v/t1.15752-9/44033059_316446405812463_5572054299384479744_n.png?_nc_cat=102&amp;oh=4c013574d861a567d15ae1312297eca1&amp;oe=5C523E3F">
            <a:extLst>
              <a:ext uri="{FF2B5EF4-FFF2-40B4-BE49-F238E27FC236}">
                <a16:creationId xmlns:a16="http://schemas.microsoft.com/office/drawing/2014/main" id="{F2327BC8-E5DB-4C0C-A7A6-FBEE5CC0FFA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44" t="4454" r="2660" b="88639"/>
          <a:stretch/>
        </p:blipFill>
        <p:spPr bwMode="auto">
          <a:xfrm>
            <a:off x="1558289" y="1810338"/>
            <a:ext cx="375285" cy="4323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https://scontent.fbkk12-2.fna.fbcdn.net/v/t1.15752-9/44042065_324792764963470_4044346157457997824_n.png?_nc_cat=104&amp;oh=fb678321b1c55e0477606df26692eea9&amp;oe=5C5184A2">
            <a:extLst>
              <a:ext uri="{FF2B5EF4-FFF2-40B4-BE49-F238E27FC236}">
                <a16:creationId xmlns:a16="http://schemas.microsoft.com/office/drawing/2014/main" id="{4CD8C109-FF64-4AC8-9166-A9F012E53B2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05" t="5977" r="17871" b="89658"/>
          <a:stretch/>
        </p:blipFill>
        <p:spPr bwMode="auto">
          <a:xfrm>
            <a:off x="5415914" y="1856184"/>
            <a:ext cx="569366" cy="4323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https://scontent.fbkk12-2.fna.fbcdn.net/v/t1.15752-9/44042065_324792764963470_4044346157457997824_n.png?_nc_cat=104&amp;oh=fb678321b1c55e0477606df26692eea9&amp;oe=5C5184A2">
            <a:extLst>
              <a:ext uri="{FF2B5EF4-FFF2-40B4-BE49-F238E27FC236}">
                <a16:creationId xmlns:a16="http://schemas.microsoft.com/office/drawing/2014/main" id="{378C5DB2-AF53-43AD-BFCE-2D92F0EC1D54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7"/>
          <a:stretch/>
        </p:blipFill>
        <p:spPr bwMode="auto">
          <a:xfrm>
            <a:off x="8568313" y="2026511"/>
            <a:ext cx="2517269" cy="44776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890" name="Picture 2" descr="https://scontent.fbkk12-2.fna.fbcdn.net/v/t1.15752-9/53825909_384944335627320_6357046562996092928_n.jpg?_nc_cat=105&amp;_nc_eui2=AeHCWaG6S5a1WACUn07diZhgOnt2xSHzjygANHeMPz8QlExjaNxWh4IGFbZOJQySIzO8SqLd2vAI_WiZzXxhHKUrkT3g8ODnaGnccZfQkyLjLg&amp;_nc_ht=scontent.fbkk12-2.fna&amp;oh=3323e886373a0f3d93c6da346bf7090f&amp;oe=5D22BB92">
            <a:extLst>
              <a:ext uri="{FF2B5EF4-FFF2-40B4-BE49-F238E27FC236}">
                <a16:creationId xmlns:a16="http://schemas.microsoft.com/office/drawing/2014/main" id="{30118A6E-191D-469B-89A9-ED65C3561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0" b="80278"/>
          <a:stretch/>
        </p:blipFill>
        <p:spPr bwMode="auto">
          <a:xfrm>
            <a:off x="1104898" y="2918403"/>
            <a:ext cx="3612399" cy="63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s://scontent.fbkk12-2.fna.fbcdn.net/v/t1.15752-9/44042065_324792764963470_4044346157457997824_n.png?_nc_cat=104&amp;oh=fb678321b1c55e0477606df26692eea9&amp;oe=5C5184A2">
            <a:extLst>
              <a:ext uri="{FF2B5EF4-FFF2-40B4-BE49-F238E27FC236}">
                <a16:creationId xmlns:a16="http://schemas.microsoft.com/office/drawing/2014/main" id="{FD345E7C-B5AB-4DA2-90A8-5ED958C50267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4" b="76804"/>
          <a:stretch/>
        </p:blipFill>
        <p:spPr bwMode="auto">
          <a:xfrm>
            <a:off x="1104899" y="4351135"/>
            <a:ext cx="3612399" cy="6347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D945FB0-2D36-4752-A520-6184CBCA5B80}"/>
              </a:ext>
            </a:extLst>
          </p:cNvPr>
          <p:cNvSpPr/>
          <p:nvPr/>
        </p:nvSpPr>
        <p:spPr>
          <a:xfrm>
            <a:off x="5014796" y="3027594"/>
            <a:ext cx="3148129" cy="41902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ยังไม่ได้เชื่อมต่อหรือเชื่อมต่อไม่สำเร็จ</a:t>
            </a:r>
            <a:endParaRPr lang="en-US" sz="2400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78E850-3939-4065-9815-0874F040FA71}"/>
              </a:ext>
            </a:extLst>
          </p:cNvPr>
          <p:cNvSpPr/>
          <p:nvPr/>
        </p:nvSpPr>
        <p:spPr>
          <a:xfrm>
            <a:off x="5014796" y="4458987"/>
            <a:ext cx="3148129" cy="41902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เชื่อมต่อกับ </a:t>
            </a:r>
            <a:r>
              <a:rPr lang="en-US" sz="2400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th-TH" sz="240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แล้ว</a:t>
            </a:r>
            <a:endParaRPr lang="en-US" sz="2400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FF0953-5398-4ADF-9F40-10B0483597F4}"/>
              </a:ext>
            </a:extLst>
          </p:cNvPr>
          <p:cNvCxnSpPr>
            <a:stCxn id="20" idx="1"/>
            <a:endCxn id="37890" idx="3"/>
          </p:cNvCxnSpPr>
          <p:nvPr/>
        </p:nvCxnSpPr>
        <p:spPr>
          <a:xfrm flipH="1" flipV="1">
            <a:off x="4717297" y="3235767"/>
            <a:ext cx="297499" cy="13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C80C43-8246-477A-9AB7-82B9BAA16418}"/>
              </a:ext>
            </a:extLst>
          </p:cNvPr>
          <p:cNvCxnSpPr/>
          <p:nvPr/>
        </p:nvCxnSpPr>
        <p:spPr>
          <a:xfrm flipH="1" flipV="1">
            <a:off x="4687857" y="4667160"/>
            <a:ext cx="297499" cy="13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27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สรุป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DC2E9C-CDAF-4BBA-8801-E4346D15E924}"/>
              </a:ext>
            </a:extLst>
          </p:cNvPr>
          <p:cNvSpPr txBox="1"/>
          <p:nvPr/>
        </p:nvSpPr>
        <p:spPr>
          <a:xfrm>
            <a:off x="1104900" y="1454350"/>
            <a:ext cx="9980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ESP8266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มีโหมดการใช้งาน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ทั้งหมด 3 โหมด คือ โหมด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AP (Access Point)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โหมด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STA (Station)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และโหมด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AP+STA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แต่การใช้งานเพื่อต่อกับอุปกรณ์ที่ไม่มีการเคลื่อนที่จะนิยมใช้ โหทด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STA (Station)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และการนำแอปพลิเคชัน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มาใช้งานร่วมกับการใช้งาน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ในการทำโปรเจคหรืองานต่างๆ จะต้องใช้ไลบรารี่ถึง 2 ตัว คือ #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include &lt;ESP8266WiFi.h&gt;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#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include &lt;BlynkSimpleEsp8266.h&gt;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2314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 หากต้องการควบคุมอุปกรณ์บนบอร์ดทดลองควรใช้โหมดในการเชื่อมต่อ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WiFi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โหมดใด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A29F3-110A-4BEA-8803-D2D735310F3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2208717"/>
            <a:ext cx="6106447" cy="42079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F18858-85D0-4916-98C0-62B03A9A6523}"/>
              </a:ext>
            </a:extLst>
          </p:cNvPr>
          <p:cNvSpPr/>
          <p:nvPr/>
        </p:nvSpPr>
        <p:spPr>
          <a:xfrm>
            <a:off x="6800979" y="4374233"/>
            <a:ext cx="5243744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ใช้การเชื่อมต่อ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WiFi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ในโหมด.......................................................</a:t>
            </a:r>
            <a:endParaRPr lang="en-US" sz="20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5940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 หากต้องการควบคุมอุปกรณ์บนบอร์ดทดลองควรใช้โหมดในการเชื่อมต่อ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WiFi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โหมดใด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A29F3-110A-4BEA-8803-D2D735310F3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2208717"/>
            <a:ext cx="6106447" cy="42079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F18858-85D0-4916-98C0-62B03A9A6523}"/>
              </a:ext>
            </a:extLst>
          </p:cNvPr>
          <p:cNvSpPr/>
          <p:nvPr/>
        </p:nvSpPr>
        <p:spPr>
          <a:xfrm>
            <a:off x="6800979" y="4374233"/>
            <a:ext cx="5243744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ใช้การเชื่อมต่อ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WiFi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ในโหมด.......................................................</a:t>
            </a:r>
            <a:endParaRPr lang="en-US" sz="20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058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ให้ผู้ฝึกอบรมตอบคำถามต่อไปนี้ให้ถูกต้อง</a:t>
            </a:r>
          </a:p>
        </p:txBody>
      </p:sp>
      <p:graphicFrame>
        <p:nvGraphicFramePr>
          <p:cNvPr id="7" name="วัตถุ 1">
            <a:extLst>
              <a:ext uri="{FF2B5EF4-FFF2-40B4-BE49-F238E27FC236}">
                <a16:creationId xmlns:a16="http://schemas.microsoft.com/office/drawing/2014/main" id="{F4AB7557-91C6-46A7-9CD6-6D78C4E83E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699892"/>
              </p:ext>
            </p:extLst>
          </p:nvPr>
        </p:nvGraphicFramePr>
        <p:xfrm>
          <a:off x="1185744" y="2275050"/>
          <a:ext cx="2395280" cy="2279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8" name="Bitmap Image" r:id="rId4" imgW="1409897" imgH="1343212" progId="Paint.Picture">
                  <p:embed/>
                </p:oleObj>
              </mc:Choice>
              <mc:Fallback>
                <p:oleObj name="Bitmap Image" r:id="rId4" imgW="1409897" imgH="1343212" progId="Paint.Picture">
                  <p:embed/>
                  <p:pic>
                    <p:nvPicPr>
                      <p:cNvPr id="2" name="วัตถุ 1">
                        <a:extLst>
                          <a:ext uri="{FF2B5EF4-FFF2-40B4-BE49-F238E27FC236}">
                            <a16:creationId xmlns:a16="http://schemas.microsoft.com/office/drawing/2014/main" id="{27B862D3-8D74-4B97-84A1-17BB57A8C3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744" y="2275050"/>
                        <a:ext cx="2395280" cy="22796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วัตถุ 2">
            <a:extLst>
              <a:ext uri="{FF2B5EF4-FFF2-40B4-BE49-F238E27FC236}">
                <a16:creationId xmlns:a16="http://schemas.microsoft.com/office/drawing/2014/main" id="{ABC5D942-AA70-4EF0-BEC6-6B59F25B85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198329"/>
              </p:ext>
            </p:extLst>
          </p:nvPr>
        </p:nvGraphicFramePr>
        <p:xfrm>
          <a:off x="4554074" y="2244051"/>
          <a:ext cx="2395279" cy="2351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9" name="Bitmap Image" r:id="rId6" imgW="1400000" imgH="1371429" progId="Paint.Picture">
                  <p:embed/>
                </p:oleObj>
              </mc:Choice>
              <mc:Fallback>
                <p:oleObj name="Bitmap Image" r:id="rId6" imgW="1400000" imgH="1371429" progId="Paint.Picture">
                  <p:embed/>
                  <p:pic>
                    <p:nvPicPr>
                      <p:cNvPr id="3" name="วัตถุ 2">
                        <a:extLst>
                          <a:ext uri="{FF2B5EF4-FFF2-40B4-BE49-F238E27FC236}">
                            <a16:creationId xmlns:a16="http://schemas.microsoft.com/office/drawing/2014/main" id="{A1C11052-FBBE-41C5-8F02-149A87CA7B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4074" y="2244051"/>
                        <a:ext cx="2395279" cy="23517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วัตถุ 3">
            <a:extLst>
              <a:ext uri="{FF2B5EF4-FFF2-40B4-BE49-F238E27FC236}">
                <a16:creationId xmlns:a16="http://schemas.microsoft.com/office/drawing/2014/main" id="{1A6EE34F-E7E9-42D0-85C2-356A481BD2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567244"/>
              </p:ext>
            </p:extLst>
          </p:nvPr>
        </p:nvGraphicFramePr>
        <p:xfrm>
          <a:off x="8107251" y="2275050"/>
          <a:ext cx="2364321" cy="230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0" name="Bitmap Image" r:id="rId8" imgW="1400000" imgH="1362265" progId="Paint.Picture">
                  <p:embed/>
                </p:oleObj>
              </mc:Choice>
              <mc:Fallback>
                <p:oleObj name="Bitmap Image" r:id="rId8" imgW="1400000" imgH="1362265" progId="Paint.Picture">
                  <p:embed/>
                  <p:pic>
                    <p:nvPicPr>
                      <p:cNvPr id="4" name="วัตถุ 3">
                        <a:extLst>
                          <a:ext uri="{FF2B5EF4-FFF2-40B4-BE49-F238E27FC236}">
                            <a16:creationId xmlns:a16="http://schemas.microsoft.com/office/drawing/2014/main" id="{A0688CB5-56B1-4073-95C5-59AE3B1A36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7251" y="2275050"/>
                        <a:ext cx="2364321" cy="2307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สี่เหลี่ยมผืนผ้า 4">
            <a:extLst>
              <a:ext uri="{FF2B5EF4-FFF2-40B4-BE49-F238E27FC236}">
                <a16:creationId xmlns:a16="http://schemas.microsoft.com/office/drawing/2014/main" id="{D0E4EB0E-11DE-4862-9BEE-5AF2EB504DD2}"/>
              </a:ext>
            </a:extLst>
          </p:cNvPr>
          <p:cNvSpPr/>
          <p:nvPr/>
        </p:nvSpPr>
        <p:spPr>
          <a:xfrm>
            <a:off x="1185744" y="4982394"/>
            <a:ext cx="43605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ที่อยู่ในหมวด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…………………………………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ชื่อ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………………………………………………………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64851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 หากต้องการควบคุมอุปกรณ์บนบอร์ดทดลองควรใช้โหมดในการเชื่อมต่อ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WiFi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โหมดใด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A29F3-110A-4BEA-8803-D2D735310F3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2208717"/>
            <a:ext cx="6106447" cy="42079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F18858-85D0-4916-98C0-62B03A9A6523}"/>
              </a:ext>
            </a:extLst>
          </p:cNvPr>
          <p:cNvSpPr/>
          <p:nvPr/>
        </p:nvSpPr>
        <p:spPr>
          <a:xfrm>
            <a:off x="6800979" y="4374233"/>
            <a:ext cx="5243744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ใช้การเชื่อมต่อ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WiFi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ในโหมด.......................................................</a:t>
            </a:r>
            <a:endParaRPr lang="en-US" sz="20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CE96649-C7E9-4AD4-B96B-138824CC3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4746" y="4306836"/>
            <a:ext cx="178435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6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โหมด </a:t>
            </a:r>
            <a:r>
              <a:rPr lang="en-US" sz="160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STA (Station)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5965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ให้ผู้ฝึกอบรมตอบคำถามต่อไปนี้ให้ถูกต้อง</a:t>
            </a:r>
          </a:p>
        </p:txBody>
      </p:sp>
      <p:sp>
        <p:nvSpPr>
          <p:cNvPr id="12" name="สี่เหลี่ยมผืนผ้า 4">
            <a:extLst>
              <a:ext uri="{FF2B5EF4-FFF2-40B4-BE49-F238E27FC236}">
                <a16:creationId xmlns:a16="http://schemas.microsoft.com/office/drawing/2014/main" id="{12222AD2-216C-48D2-84CB-094E1A6CD50A}"/>
              </a:ext>
            </a:extLst>
          </p:cNvPr>
          <p:cNvSpPr/>
          <p:nvPr/>
        </p:nvSpPr>
        <p:spPr>
          <a:xfrm>
            <a:off x="5421741" y="3361450"/>
            <a:ext cx="64025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ที่อยู่ในหมวด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…………………………………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ชื่อ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………………………………………………………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B7CC8E-1F34-4D79-A5C5-DC5FC1F0EDC2}"/>
              </a:ext>
            </a:extLst>
          </p:cNvPr>
          <p:cNvGrpSpPr/>
          <p:nvPr/>
        </p:nvGrpSpPr>
        <p:grpSpPr>
          <a:xfrm>
            <a:off x="1552300" y="2568791"/>
            <a:ext cx="9533282" cy="2367437"/>
            <a:chOff x="437902" y="2569535"/>
            <a:chExt cx="6492807" cy="1612384"/>
          </a:xfrm>
        </p:grpSpPr>
        <p:graphicFrame>
          <p:nvGraphicFramePr>
            <p:cNvPr id="15" name="วัตถุ 1">
              <a:extLst>
                <a:ext uri="{FF2B5EF4-FFF2-40B4-BE49-F238E27FC236}">
                  <a16:creationId xmlns:a16="http://schemas.microsoft.com/office/drawing/2014/main" id="{C92C26D0-C47F-42BB-B567-DF3F44F906B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38134818"/>
                </p:ext>
              </p:extLst>
            </p:nvPr>
          </p:nvGraphicFramePr>
          <p:xfrm>
            <a:off x="437902" y="2569535"/>
            <a:ext cx="1694143" cy="1612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62" name="Bitmap Image" r:id="rId4" imgW="1409897" imgH="1343212" progId="Paint.Picture">
                    <p:embed/>
                  </p:oleObj>
                </mc:Choice>
                <mc:Fallback>
                  <p:oleObj name="Bitmap Image" r:id="rId4" imgW="1409897" imgH="1343212" progId="Paint.Picture">
                    <p:embed/>
                    <p:pic>
                      <p:nvPicPr>
                        <p:cNvPr id="2" name="วัตถุ 1">
                          <a:extLst>
                            <a:ext uri="{FF2B5EF4-FFF2-40B4-BE49-F238E27FC236}">
                              <a16:creationId xmlns:a16="http://schemas.microsoft.com/office/drawing/2014/main" id="{27B862D3-8D74-4B97-84A1-17BB57A8C3B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902" y="2569535"/>
                          <a:ext cx="1694143" cy="161238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53A6FEF8-170F-4B50-9F65-93519D5DCF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0734" y="3020992"/>
              <a:ext cx="2339975" cy="311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rgbClr val="FF0000"/>
                  </a:solidFill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Notifications (</a:t>
              </a:r>
              <a:r>
                <a:rPr lang="th-TH" sz="2400" dirty="0">
                  <a:solidFill>
                    <a:srgbClr val="FF0000"/>
                  </a:solidFill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การแจ้งเตือน)</a:t>
              </a: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F60FB7CA-8D1C-466E-85B6-2F19B1002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373" y="3289798"/>
              <a:ext cx="1095375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rgbClr val="FF0000"/>
                  </a:solidFill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Notification</a:t>
              </a: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460441-39F4-4A22-A9FE-A87A3CC78AE3}"/>
              </a:ext>
            </a:extLst>
          </p:cNvPr>
          <p:cNvGrpSpPr/>
          <p:nvPr/>
        </p:nvGrpSpPr>
        <p:grpSpPr>
          <a:xfrm>
            <a:off x="1552300" y="2560525"/>
            <a:ext cx="9522139" cy="2442255"/>
            <a:chOff x="356598" y="2026541"/>
            <a:chExt cx="6195299" cy="1588981"/>
          </a:xfrm>
        </p:grpSpPr>
        <p:graphicFrame>
          <p:nvGraphicFramePr>
            <p:cNvPr id="23" name="วัตถุ 2">
              <a:extLst>
                <a:ext uri="{FF2B5EF4-FFF2-40B4-BE49-F238E27FC236}">
                  <a16:creationId xmlns:a16="http://schemas.microsoft.com/office/drawing/2014/main" id="{1FF871C7-85CE-4C28-9E27-998FDF8033C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2936629"/>
                </p:ext>
              </p:extLst>
            </p:nvPr>
          </p:nvGraphicFramePr>
          <p:xfrm>
            <a:off x="356598" y="2026541"/>
            <a:ext cx="1618407" cy="15889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63" name="Bitmap Image" r:id="rId6" imgW="1400000" imgH="1371429" progId="Paint.Picture">
                    <p:embed/>
                  </p:oleObj>
                </mc:Choice>
                <mc:Fallback>
                  <p:oleObj name="Bitmap Image" r:id="rId6" imgW="1400000" imgH="1371429" progId="Paint.Picture">
                    <p:embed/>
                    <p:pic>
                      <p:nvPicPr>
                        <p:cNvPr id="3" name="วัตถุ 2">
                          <a:extLst>
                            <a:ext uri="{FF2B5EF4-FFF2-40B4-BE49-F238E27FC236}">
                              <a16:creationId xmlns:a16="http://schemas.microsoft.com/office/drawing/2014/main" id="{A1C11052-FBBE-41C5-8F02-149A87CA7B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598" y="2026541"/>
                          <a:ext cx="1618407" cy="158898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 Box 2">
              <a:extLst>
                <a:ext uri="{FF2B5EF4-FFF2-40B4-BE49-F238E27FC236}">
                  <a16:creationId xmlns:a16="http://schemas.microsoft.com/office/drawing/2014/main" id="{4B83EBC5-A741-4918-B38A-E98AFC6C31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6222" y="2480155"/>
              <a:ext cx="2225675" cy="332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th-TH" sz="2400" dirty="0">
                  <a:solidFill>
                    <a:srgbClr val="FF0000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การแสดงผล (</a:t>
              </a:r>
              <a:r>
                <a:rPr lang="en-US" sz="2400" dirty="0">
                  <a:solidFill>
                    <a:srgbClr val="FF0000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Display)</a:t>
              </a:r>
              <a:endPara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endParaRPr>
            </a:p>
          </p:txBody>
        </p:sp>
        <p:sp>
          <p:nvSpPr>
            <p:cNvPr id="25" name="Text Box 2">
              <a:extLst>
                <a:ext uri="{FF2B5EF4-FFF2-40B4-BE49-F238E27FC236}">
                  <a16:creationId xmlns:a16="http://schemas.microsoft.com/office/drawing/2014/main" id="{B4C81791-7644-4830-9CBD-DB50216AA4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4159" y="2748218"/>
              <a:ext cx="738993" cy="332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Gauge</a:t>
              </a:r>
              <a:endPara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6365AB-A607-47B0-B601-1366119995BD}"/>
              </a:ext>
            </a:extLst>
          </p:cNvPr>
          <p:cNvGrpSpPr/>
          <p:nvPr/>
        </p:nvGrpSpPr>
        <p:grpSpPr>
          <a:xfrm>
            <a:off x="1552300" y="2576466"/>
            <a:ext cx="8229453" cy="2428121"/>
            <a:chOff x="1323700" y="-456294"/>
            <a:chExt cx="8229453" cy="2428121"/>
          </a:xfrm>
        </p:grpSpPr>
        <p:graphicFrame>
          <p:nvGraphicFramePr>
            <p:cNvPr id="27" name="วัตถุ 3">
              <a:extLst>
                <a:ext uri="{FF2B5EF4-FFF2-40B4-BE49-F238E27FC236}">
                  <a16:creationId xmlns:a16="http://schemas.microsoft.com/office/drawing/2014/main" id="{512FA562-4C1A-4234-9730-A850799E1BB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8337852"/>
                </p:ext>
              </p:extLst>
            </p:nvPr>
          </p:nvGraphicFramePr>
          <p:xfrm>
            <a:off x="1323700" y="-456294"/>
            <a:ext cx="2487482" cy="24281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64" name="Bitmap Image" r:id="rId8" imgW="1400000" imgH="1362265" progId="Paint.Picture">
                    <p:embed/>
                  </p:oleObj>
                </mc:Choice>
                <mc:Fallback>
                  <p:oleObj name="Bitmap Image" r:id="rId8" imgW="1400000" imgH="1362265" progId="Paint.Picture">
                    <p:embed/>
                    <p:pic>
                      <p:nvPicPr>
                        <p:cNvPr id="4" name="วัตถุ 3">
                          <a:extLst>
                            <a:ext uri="{FF2B5EF4-FFF2-40B4-BE49-F238E27FC236}">
                              <a16:creationId xmlns:a16="http://schemas.microsoft.com/office/drawing/2014/main" id="{A0688CB5-56B1-4073-95C5-59AE3B1A36A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3700" y="-456294"/>
                          <a:ext cx="2487482" cy="242812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CF4F596-D914-4C74-A823-95BA5505E5E2}"/>
                </a:ext>
              </a:extLst>
            </p:cNvPr>
            <p:cNvSpPr/>
            <p:nvPr/>
          </p:nvSpPr>
          <p:spPr>
            <a:xfrm>
              <a:off x="7432060" y="230199"/>
              <a:ext cx="2121093" cy="4875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Controller </a:t>
              </a:r>
              <a:r>
                <a:rPr lang="th-TH" sz="2400" dirty="0">
                  <a:solidFill>
                    <a:srgbClr val="FF0000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(ตัวควบคุม)</a:t>
              </a:r>
              <a:endPara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067AD8-91A1-41B8-82F7-EF8B4C7A2F61}"/>
                </a:ext>
              </a:extLst>
            </p:cNvPr>
            <p:cNvSpPr/>
            <p:nvPr/>
          </p:nvSpPr>
          <p:spPr>
            <a:xfrm>
              <a:off x="7206639" y="592823"/>
              <a:ext cx="811441" cy="4875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Button</a:t>
              </a: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005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1700200" y="4288875"/>
            <a:ext cx="87916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th-TH" sz="8000" dirty="0">
                <a:solidFill>
                  <a:srgbClr val="FF98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จบหัวเรื่องที่ 4</a:t>
            </a:r>
            <a:endParaRPr sz="8000" dirty="0">
              <a:solidFill>
                <a:srgbClr val="FF98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412" name="Picture 4" descr="à¸à¸¥à¸à¸²à¸£à¸à¹à¸à¸«à¸²à¸£à¸¹à¸à¸ à¸²à¸à¸ªà¸³à¸«à¸£à¸±à¸ thankyou">
            <a:extLst>
              <a:ext uri="{FF2B5EF4-FFF2-40B4-BE49-F238E27FC236}">
                <a16:creationId xmlns:a16="http://schemas.microsoft.com/office/drawing/2014/main" id="{6E0D5263-66C2-4CA8-9953-620C4DE45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4" b="21358"/>
          <a:stretch/>
        </p:blipFill>
        <p:spPr bwMode="auto">
          <a:xfrm>
            <a:off x="2243092" y="1848239"/>
            <a:ext cx="7705817" cy="226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โหมด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ESP8266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895A4E-C2BE-44F9-822F-8E388AA16EF2}"/>
              </a:ext>
            </a:extLst>
          </p:cNvPr>
          <p:cNvGrpSpPr/>
          <p:nvPr/>
        </p:nvGrpSpPr>
        <p:grpSpPr>
          <a:xfrm>
            <a:off x="1104900" y="1330916"/>
            <a:ext cx="9980682" cy="5144364"/>
            <a:chOff x="1104900" y="1008786"/>
            <a:chExt cx="9980682" cy="514436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519A895-F019-4932-A1AF-816634A3E036}"/>
                </a:ext>
              </a:extLst>
            </p:cNvPr>
            <p:cNvSpPr/>
            <p:nvPr/>
          </p:nvSpPr>
          <p:spPr>
            <a:xfrm>
              <a:off x="1104900" y="1008786"/>
              <a:ext cx="998068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โหมด </a:t>
              </a:r>
              <a:r>
                <a:rPr lang="en-US" sz="2400" b="1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AP (Access Point)</a:t>
              </a:r>
            </a:p>
            <a:p>
              <a:r>
                <a:rPr lang="en-US" sz="2400" b="1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	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เป็นโหมดที่จะใช้ 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ESP8266 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เป็นตัวปล่อยสัญญาณ </a:t>
              </a:r>
              <a:r>
                <a:rPr lang="en-US" sz="2400" dirty="0" err="1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WiFi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 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ออกไป เพื่อให้อุปกรณ์ต่าง ๆ มาเชื่อมต่อด้วย ทั้งนี้ 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ESP8266 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จะรองรับอุปกรณ์ที่มาเชื่อมต่อด้วยเพียง 1 ตัว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 </a:t>
              </a:r>
              <a:endParaRPr lang="en-US" sz="24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9" name="Picture 6" descr="ESP8266 operating in Soft Access Point mode">
              <a:extLst>
                <a:ext uri="{FF2B5EF4-FFF2-40B4-BE49-F238E27FC236}">
                  <a16:creationId xmlns:a16="http://schemas.microsoft.com/office/drawing/2014/main" id="{3F06CA79-9145-4EA7-8D90-B94134FB4C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7252" y="2459246"/>
              <a:ext cx="7635978" cy="3693904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92DC091-02C0-432D-98E7-6BD508D53582}"/>
              </a:ext>
            </a:extLst>
          </p:cNvPr>
          <p:cNvGrpSpPr/>
          <p:nvPr/>
        </p:nvGrpSpPr>
        <p:grpSpPr>
          <a:xfrm>
            <a:off x="1104900" y="1328873"/>
            <a:ext cx="9980682" cy="5420965"/>
            <a:chOff x="1104900" y="3810719"/>
            <a:chExt cx="9980682" cy="542096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7F500E-26A6-4774-BA00-875F13192EAD}"/>
                </a:ext>
              </a:extLst>
            </p:cNvPr>
            <p:cNvSpPr/>
            <p:nvPr/>
          </p:nvSpPr>
          <p:spPr>
            <a:xfrm>
              <a:off x="1104900" y="3810719"/>
              <a:ext cx="998068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โหมด </a:t>
              </a:r>
              <a:r>
                <a:rPr lang="en-US" sz="2400" b="1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STA (Station) </a:t>
              </a:r>
            </a:p>
            <a:p>
              <a:r>
                <a:rPr lang="en-US" sz="2400" b="1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	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เป็นโหมดที่จะใช้ 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ESP8266 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ไปเชื่อมต่อกับอุปกรณ์ปล่อยสัญญาณอื่น ๆ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 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โหมดนี้นิยมใช้กับงานที่ต้องการเชื่อมต่ออินเตอร์เน็ต หรือมีการสื่อสารกับอุปกรณ์หลาย ๆ ในวงแลน  </a:t>
              </a:r>
              <a:endParaRPr lang="en-US" sz="24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12" name="Picture 8" descr="ESP8266 operating in station mode">
              <a:extLst>
                <a:ext uri="{FF2B5EF4-FFF2-40B4-BE49-F238E27FC236}">
                  <a16:creationId xmlns:a16="http://schemas.microsoft.com/office/drawing/2014/main" id="{EAB1C32A-CE73-4420-A4B7-20ABC4A599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7252" y="5222796"/>
              <a:ext cx="7635978" cy="4008888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FBB3D35-A9D6-4E9B-ABB3-70B7040D0645}"/>
              </a:ext>
            </a:extLst>
          </p:cNvPr>
          <p:cNvGrpSpPr/>
          <p:nvPr/>
        </p:nvGrpSpPr>
        <p:grpSpPr>
          <a:xfrm>
            <a:off x="1104900" y="1328873"/>
            <a:ext cx="9980682" cy="5449417"/>
            <a:chOff x="1104900" y="3796916"/>
            <a:chExt cx="9980682" cy="54494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D377B7-D12F-478D-A856-08E79A3B7717}"/>
                </a:ext>
              </a:extLst>
            </p:cNvPr>
            <p:cNvSpPr/>
            <p:nvPr/>
          </p:nvSpPr>
          <p:spPr>
            <a:xfrm>
              <a:off x="1104900" y="3796916"/>
              <a:ext cx="998068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400" b="1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โหมด </a:t>
              </a:r>
              <a:r>
                <a:rPr lang="en-US" sz="2400" b="1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AP+STA </a:t>
              </a:r>
            </a:p>
            <a:p>
              <a:r>
                <a:rPr lang="en-US" sz="2400" b="1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	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เป็นโหมดที่จะให้โมดูล </a:t>
              </a:r>
              <a:r>
                <a:rPr lang="en-US" sz="2400" dirty="0" err="1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WiFi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 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ภายใน 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ESP8266 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ทำงานทั้ง 2 โหมด นั่นคือ 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AP 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และ 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STA 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ร่วมกัน ข้อดีของการใช้โหมดนี้คืออุปกรณ์ภายนอกสามารถเชื่อมต่อเข้ามาที่ 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ESP8266 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ได้ และ 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ESP8266 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สามารถไปเชื่อมต่อกับอุปกรณ์ภายนอกได้</a:t>
              </a:r>
              <a:endParaRPr lang="en-US" sz="24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15" name="Picture 10" descr="ESP8266 operating in station AP mode">
              <a:extLst>
                <a:ext uri="{FF2B5EF4-FFF2-40B4-BE49-F238E27FC236}">
                  <a16:creationId xmlns:a16="http://schemas.microsoft.com/office/drawing/2014/main" id="{EFF877E7-A999-4FA7-BC7F-E1D346DD2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7252" y="5132450"/>
              <a:ext cx="7635978" cy="411388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</p:grpSp>
    </p:spTree>
    <p:extLst>
      <p:ext uri="{BB962C8B-B14F-4D97-AF65-F5344CB8AC3E}">
        <p14:creationId xmlns:p14="http://schemas.microsoft.com/office/powerpoint/2010/main" val="140788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การสื่อสารในโหมด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Access point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34A1C6-C292-47A5-B564-A304CCDB9397}"/>
              </a:ext>
            </a:extLst>
          </p:cNvPr>
          <p:cNvSpPr/>
          <p:nvPr/>
        </p:nvSpPr>
        <p:spPr>
          <a:xfrm>
            <a:off x="1104900" y="1465542"/>
            <a:ext cx="7581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ในโหมด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Access Point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จะมีการสื่อสารพื้นฐาน จะใช้โปรโตคอลอยู่ 2 ตัว ดังนี้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D6C53B-BEAB-425E-A60F-B7032E796D18}"/>
              </a:ext>
            </a:extLst>
          </p:cNvPr>
          <p:cNvGrpSpPr/>
          <p:nvPr/>
        </p:nvGrpSpPr>
        <p:grpSpPr>
          <a:xfrm>
            <a:off x="1104900" y="1927207"/>
            <a:ext cx="9980682" cy="4321193"/>
            <a:chOff x="1104900" y="1927207"/>
            <a:chExt cx="9980682" cy="432119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22E7A52-D746-4896-9D11-F222EF7BFFA0}"/>
                </a:ext>
              </a:extLst>
            </p:cNvPr>
            <p:cNvSpPr/>
            <p:nvPr/>
          </p:nvSpPr>
          <p:spPr>
            <a:xfrm>
              <a:off x="1104900" y="1927207"/>
              <a:ext cx="998068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1. 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TCP 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เป็นโปรโตคอลที่ใช้ในการเรียกหน้าเว็บไซต์ โปรโตคอลนี้เมื่อส่งข้อมูลไปแล้ว จะมีการรอการยืนยันการได้รับข้อมูลจากเครื่องปลายทาง จึงจะเริ่มส่งข้อมูลต่อไป ข้อดีของโปรโตคอลนี้คือ ได้รับข้อมูลที่ถูกต้องสมบูรณ์</a:t>
              </a:r>
              <a:endParaRPr lang="en-US" sz="24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FE5D08-C1B1-4964-AFA9-B77D7DA70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5059" y="3219869"/>
              <a:ext cx="7340363" cy="3028531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CE70EDB-9EB0-4C59-B151-37FF63401F0A}"/>
              </a:ext>
            </a:extLst>
          </p:cNvPr>
          <p:cNvSpPr/>
          <p:nvPr/>
        </p:nvSpPr>
        <p:spPr>
          <a:xfrm>
            <a:off x="1104899" y="1904111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UDP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เป็นโปรโตคอลที่ใช้สำหรับการรับส่งข้อมูลแบบเรียลไทม์ (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Real time)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ที่ไม่ต้องการความถูกต้องของข้อมูลมากนัก 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0A07C1-D680-4A9B-9A62-93355EC6E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058" y="3219869"/>
            <a:ext cx="7340363" cy="302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0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พารามิเตอร์และคำสั่ง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ext Box 465">
            <a:extLst>
              <a:ext uri="{FF2B5EF4-FFF2-40B4-BE49-F238E27FC236}">
                <a16:creationId xmlns:a16="http://schemas.microsoft.com/office/drawing/2014/main" id="{6D3592F5-9832-46D3-A846-DEA356EEADB3}"/>
              </a:ext>
            </a:extLst>
          </p:cNvPr>
          <p:cNvSpPr txBox="1"/>
          <p:nvPr/>
        </p:nvSpPr>
        <p:spPr>
          <a:xfrm>
            <a:off x="1104900" y="1776413"/>
            <a:ext cx="10191750" cy="4567238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พารามิเตอร์ 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: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400" b="1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ssid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ตามด้วยชื่อเครือข่าย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WiFi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ที่ต้องการเชื่อมต่อ (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User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ของ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WiFi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       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password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รหัสผ่านในกรณีเครือข่ายนั้นเข้ารหัส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WPA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Password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ของ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WiFi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สถานะของ </a:t>
            </a:r>
            <a:r>
              <a:rPr lang="en-US" sz="2400" b="1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WiFi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: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WiFi.status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เป็นฟังก์ชันเพื่อตรวจสอบสถานการณ์เชื่อมต่อเครือข่าย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WiFi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   WL_CONNECTED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เชื่อมต่อสำเร็จ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  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WL_NO_SHIELD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ไม่พบ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WIFI Shield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   WL_IDLE_STATUS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บอร์ดทำงานแต่ยังม่ได้เชื่อมต่อ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WiFi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เป็นสถานะชั่วคราวขณะพยายามเชื่อมต่อ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  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WL_NOSSID_AVAIL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ไม่มี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SSID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ใดๆ ไม่มี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SSID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ใด ไม่มี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SSID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ใดให้เชื่อมต่อ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  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WL_SCAN_COMPLETED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การสำรวจเครือข่ายเสร็จสิ้น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  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WL_CONNECT_FAILED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การเชื่อมต่อล้มเหลว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  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WL_CONNECTION_LOST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การเชื่อมต่อขาดหาย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  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WL_DISCONNECTED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ยกเลิกการเชื่อมต่อ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4561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เขียนโปรแกรมสำหรับเชื่อมต่อ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และขอที่อยู่ของ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IP Address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5C8E02-6A57-4948-8647-225220F886A4}"/>
              </a:ext>
            </a:extLst>
          </p:cNvPr>
          <p:cNvSpPr/>
          <p:nvPr/>
        </p:nvSpPr>
        <p:spPr>
          <a:xfrm>
            <a:off x="1104900" y="2501384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การขอที่อยู่ของ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IP Address 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ที่ใช้สำหรับระบุตัวตนของเครื่องคอมพิวเตอร์หรืออุปกรณ์ที่เชื่อมต่อบนเครือข่าย และอุปกรณ์ในเครือข่ายนั้นๆ จะมีเลข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IP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ไม่ซ้ำกัน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โดยมีมาตรฐาน ดังนี้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C9EFA-6FC6-4385-B473-A9FC68C6A0AA}"/>
              </a:ext>
            </a:extLst>
          </p:cNvPr>
          <p:cNvSpPr/>
          <p:nvPr/>
        </p:nvSpPr>
        <p:spPr>
          <a:xfrm>
            <a:off x="1104900" y="3524621"/>
            <a:ext cx="9980682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IPv4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จะประกอบไปด้วยตัวเลข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4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ชุด และแบ่งออกเป็น 5 คลาส คือ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 B C 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โดยตัวอย่าง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IP address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ของมาตรฐานนี้ คือ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192.168.1.1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DA858C-5EBE-4F86-BD86-414F3FC90631}"/>
              </a:ext>
            </a:extLst>
          </p:cNvPr>
          <p:cNvSpPr/>
          <p:nvPr/>
        </p:nvSpPr>
        <p:spPr>
          <a:xfrm>
            <a:off x="1104900" y="4453888"/>
            <a:ext cx="7854326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IPv6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เป็นการปฏิรูปกลุ่มของการปรับปรุง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IPv4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โดบเปลี่ยนจาก 32 บิต เป็น 128 บิต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4DCF71-BCE5-4BDC-8F32-C5DA4DF7843C}"/>
              </a:ext>
            </a:extLst>
          </p:cNvPr>
          <p:cNvSpPr/>
          <p:nvPr/>
        </p:nvSpPr>
        <p:spPr>
          <a:xfrm>
            <a:off x="1104900" y="5340838"/>
            <a:ext cx="7854326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คำสั่งขอ 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IP Address</a:t>
            </a:r>
          </a:p>
          <a:p>
            <a:pPr marL="285750" marR="0" lvl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WiFi.localIP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();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B2B059-A5A8-457A-91CB-F7C5934A7CE3}"/>
              </a:ext>
            </a:extLst>
          </p:cNvPr>
          <p:cNvSpPr/>
          <p:nvPr/>
        </p:nvSpPr>
        <p:spPr>
          <a:xfrm>
            <a:off x="1104900" y="1489753"/>
            <a:ext cx="9980682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1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ให้เขียนโปรแกรมสำหรับเชื่อมต่อ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WiFi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และขอที่อยู่ของ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IP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หรือ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IP Address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ของ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NodeMCU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ที่ทำการอัปโหลดโปรแกรม และแสดงผลผ่าน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Serial Monitor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3274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5C8E02-6A57-4948-8647-225220F886A4}"/>
              </a:ext>
            </a:extLst>
          </p:cNvPr>
          <p:cNvSpPr/>
          <p:nvPr/>
        </p:nvSpPr>
        <p:spPr>
          <a:xfrm>
            <a:off x="1104900" y="1567934"/>
            <a:ext cx="5502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ขอที่อยู่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IP Address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และแสดงผ่าน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Serial Monitor</a:t>
            </a:r>
          </a:p>
        </p:txBody>
      </p:sp>
      <p:sp>
        <p:nvSpPr>
          <p:cNvPr id="9" name="Text Box 466">
            <a:extLst>
              <a:ext uri="{FF2B5EF4-FFF2-40B4-BE49-F238E27FC236}">
                <a16:creationId xmlns:a16="http://schemas.microsoft.com/office/drawing/2014/main" id="{90E0D0CB-9F95-4399-A31D-F4EEE9062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2029599"/>
            <a:ext cx="5502910" cy="4588915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&lt;ESP8266WiFi.h&gt;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ssid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 "IoT_Smart01";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password = "12345678";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(9600);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Serial.println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("Starting...");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WiFi.begin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ssid,password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while(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WiFi.status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 !=WL_CONNECTED){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delay(250);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(".");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Serial.println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WiFi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Connected");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("IP address: ");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Serial.println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WiFi.localIP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7CEADF-EC4D-4247-A879-A44BC76AA659}"/>
              </a:ext>
            </a:extLst>
          </p:cNvPr>
          <p:cNvPicPr/>
          <p:nvPr/>
        </p:nvPicPr>
        <p:blipFill rotWithShape="1">
          <a:blip r:embed="rId3"/>
          <a:srcRect/>
          <a:stretch/>
        </p:blipFill>
        <p:spPr bwMode="auto">
          <a:xfrm>
            <a:off x="7452496" y="3182190"/>
            <a:ext cx="4050665" cy="3241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44A2A2-2956-4E08-A479-991E8091FE46}"/>
              </a:ext>
            </a:extLst>
          </p:cNvPr>
          <p:cNvSpPr/>
          <p:nvPr/>
        </p:nvSpPr>
        <p:spPr>
          <a:xfrm>
            <a:off x="6813458" y="2128798"/>
            <a:ext cx="5088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เขียนโปรแกรมคอมไพล์ลงบอร์ดดูที่หน้าจอ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Monitor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และดูผลลัพธ์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IP Address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ถ้าไม่ขึ้นให้กด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RST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ที่บอร์ด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NodeMCU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778140-75AF-43D6-9706-225138044E77}"/>
              </a:ext>
            </a:extLst>
          </p:cNvPr>
          <p:cNvSpPr/>
          <p:nvPr/>
        </p:nvSpPr>
        <p:spPr>
          <a:xfrm>
            <a:off x="2032000" y="3889828"/>
            <a:ext cx="4470400" cy="1045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20C438-B699-4D35-9916-FA63025C3103}"/>
              </a:ext>
            </a:extLst>
          </p:cNvPr>
          <p:cNvSpPr txBox="1"/>
          <p:nvPr/>
        </p:nvSpPr>
        <p:spPr>
          <a:xfrm>
            <a:off x="7104153" y="3996843"/>
            <a:ext cx="4717143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ลูปนี้เป็นลูปคอยตรวจเช็คการเชื่อมต่อโดยใช้คำสั่ง 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while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คอยตรวจสอบเงื่อนไข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71F365-E8FB-4FC0-BFE0-19FA88D67106}"/>
              </a:ext>
            </a:extLst>
          </p:cNvPr>
          <p:cNvCxnSpPr>
            <a:stCxn id="3" idx="3"/>
          </p:cNvCxnSpPr>
          <p:nvPr/>
        </p:nvCxnSpPr>
        <p:spPr>
          <a:xfrm>
            <a:off x="6502400" y="4412343"/>
            <a:ext cx="62411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ชื่อเรื่อง 12">
            <a:extLst>
              <a:ext uri="{FF2B5EF4-FFF2-40B4-BE49-F238E27FC236}">
                <a16:creationId xmlns:a16="http://schemas.microsoft.com/office/drawing/2014/main" id="{069722C7-AE24-4E93-A86C-7E05A66A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เขียนโปรแกรมสำหรับเชื่อมต่อ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และขอที่อยู่ของ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IP Address 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0134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3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คำสั่งวนรอบตามเงื่อนไข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4E715-DEF7-4B95-9CE7-94CBA7119896}"/>
              </a:ext>
            </a:extLst>
          </p:cNvPr>
          <p:cNvSpPr/>
          <p:nvPr/>
        </p:nvSpPr>
        <p:spPr>
          <a:xfrm>
            <a:off x="1104900" y="1490017"/>
            <a:ext cx="7854326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คำสั่งวนรอบเมื่อเงื่อนไขเป็นจริง</a:t>
            </a:r>
            <a:endParaRPr lang="en-US" sz="24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285750" marR="0" lvl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while (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เงื่อนไขที่เป็นจริง) {</a:t>
            </a:r>
          </a:p>
          <a:p>
            <a:pPr marL="285750" marR="0" lvl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	คำสั่งที่ 1 ;</a:t>
            </a:r>
          </a:p>
          <a:p>
            <a:pPr marL="285750" marR="0" lvl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      }</a:t>
            </a:r>
          </a:p>
        </p:txBody>
      </p:sp>
      <p:sp>
        <p:nvSpPr>
          <p:cNvPr id="10" name="Google Shape;237;p16">
            <a:extLst>
              <a:ext uri="{FF2B5EF4-FFF2-40B4-BE49-F238E27FC236}">
                <a16:creationId xmlns:a16="http://schemas.microsoft.com/office/drawing/2014/main" id="{FA823876-D03E-4140-9D25-5615AC5A57F1}"/>
              </a:ext>
            </a:extLst>
          </p:cNvPr>
          <p:cNvSpPr txBox="1">
            <a:spLocks/>
          </p:cNvSpPr>
          <p:nvPr/>
        </p:nvSpPr>
        <p:spPr>
          <a:xfrm>
            <a:off x="999864" y="3224725"/>
            <a:ext cx="2678362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spcBef>
                <a:spcPts val="0"/>
              </a:spcBef>
              <a:buNone/>
            </a:pP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ตัวอย่างการใช้งานคำสั่ง</a:t>
            </a:r>
          </a:p>
        </p:txBody>
      </p:sp>
      <p:sp>
        <p:nvSpPr>
          <p:cNvPr id="14" name="Text Box 468">
            <a:extLst>
              <a:ext uri="{FF2B5EF4-FFF2-40B4-BE49-F238E27FC236}">
                <a16:creationId xmlns:a16="http://schemas.microsoft.com/office/drawing/2014/main" id="{75496628-F8BD-4F0D-B987-E8C101695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4063059"/>
            <a:ext cx="4700814" cy="1151544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while(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WiFi.status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 !=WL_CONNECTED){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delay(250);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(".");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2F09A9-64EE-41E0-BF1D-B16C5593320C}"/>
              </a:ext>
            </a:extLst>
          </p:cNvPr>
          <p:cNvSpPr/>
          <p:nvPr/>
        </p:nvSpPr>
        <p:spPr>
          <a:xfrm>
            <a:off x="1866900" y="4063059"/>
            <a:ext cx="3581400" cy="331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14614D-C646-4A3E-BD77-BB02B4FE67BC}"/>
              </a:ext>
            </a:extLst>
          </p:cNvPr>
          <p:cNvCxnSpPr>
            <a:stCxn id="2" idx="3"/>
          </p:cNvCxnSpPr>
          <p:nvPr/>
        </p:nvCxnSpPr>
        <p:spPr>
          <a:xfrm flipV="1">
            <a:off x="5448300" y="4216400"/>
            <a:ext cx="952500" cy="122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5E2CC6E-EF86-4310-9D3A-6D56530946ED}"/>
              </a:ext>
            </a:extLst>
          </p:cNvPr>
          <p:cNvSpPr txBox="1"/>
          <p:nvPr/>
        </p:nvSpPr>
        <p:spPr>
          <a:xfrm>
            <a:off x="6400800" y="2616200"/>
            <a:ext cx="4791336" cy="3416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คำสั่งของ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WiFi.Status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=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เป็นการเช็คสถานการณ์เชื่อมต่อ</a:t>
            </a: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WL_CONNECTED =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เชื่อมต่อสำเร็จ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เมื่อนำมาอยู่ในเงื่อนไขแล้ว</a:t>
            </a: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WiFi.status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 != WL_CONNECTED)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จะหมายถึง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เช็คการเชื่อมต่อถ้าไม่มีการเชื่อมต่อให้เข้าไปทำงานในลูป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While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คือพิมพ์ . ทุก ๆ 0.25 วินาที จนกว่าจะเชื่อมต่อสำเร็จหรือเงื่อนไขเป็นเท็จ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7041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 animBg="1"/>
      <p:bldP spid="2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3BCF40-1F8B-444B-A8A5-077C79DD3388}"/>
              </a:ext>
            </a:extLst>
          </p:cNvPr>
          <p:cNvSpPr/>
          <p:nvPr/>
        </p:nvSpPr>
        <p:spPr>
          <a:xfrm>
            <a:off x="1104900" y="1500485"/>
            <a:ext cx="9980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 แอปพลิเคชันสำเร็จรูปสำหรับงาน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IoT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มีความน่าสนใจคือการใช้งานที่ง่าย ไม่ต้องเขียนแอปพลิเคชันเอง สามารถใช้งานได้อย่าง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Real time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และเมื่อมีการเชื่อมต่ออุปกรณ์ต่าง ๆ เข้ากับ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Internet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ก็สามารถรับส่งค่าผ่าน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Cloud Platform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</a:t>
            </a:r>
            <a:endParaRPr lang="th-TH" sz="2000" dirty="0"/>
          </a:p>
        </p:txBody>
      </p:sp>
      <p:pic>
        <p:nvPicPr>
          <p:cNvPr id="8" name="Picture 7" descr="https://do.lnwfile.com/_/do/_raw/wm/6b/ly.png">
            <a:extLst>
              <a:ext uri="{FF2B5EF4-FFF2-40B4-BE49-F238E27FC236}">
                <a16:creationId xmlns:a16="http://schemas.microsoft.com/office/drawing/2014/main" id="{844E5C4E-F3D4-4ED1-A11B-6481081E702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600" y="2730505"/>
            <a:ext cx="3065800" cy="326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à¸à¸¥à¸à¸²à¸£à¸à¹à¸à¸«à¸²à¸£à¸¹à¸à¸ à¸²à¸à¸ªà¸³à¸«à¸£à¸±à¸ blynk">
            <a:extLst>
              <a:ext uri="{FF2B5EF4-FFF2-40B4-BE49-F238E27FC236}">
                <a16:creationId xmlns:a16="http://schemas.microsoft.com/office/drawing/2014/main" id="{7BF4EC3F-E8FF-4FD1-8251-DA4CBAC8F62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3624216"/>
            <a:ext cx="5058502" cy="1481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924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บทความเชิงวิชาการ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DC6030-8312-4894-9236-1E15DA4F39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BAFF00-647E-4627-9B6C-A5CDC1F32200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0262f94-9f35-4ac3-9a90-690165a166b7"/>
    <ds:schemaRef ds:uri="http://purl.org/dc/elements/1.1/"/>
    <ds:schemaRef ds:uri="http://schemas.microsoft.com/office/2006/documentManagement/types"/>
    <ds:schemaRef ds:uri="a4f35948-e619-41b3-aa29-22878b09cfd2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400D5F3-AA73-4EC6-BCD9-0DC3E330E5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1050</Words>
  <Application>Microsoft Office PowerPoint</Application>
  <PresentationFormat>Widescreen</PresentationFormat>
  <Paragraphs>207</Paragraphs>
  <Slides>29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Courier New</vt:lpstr>
      <vt:lpstr>Euphemia</vt:lpstr>
      <vt:lpstr>Leelawadee</vt:lpstr>
      <vt:lpstr>Roboto Condensed Light</vt:lpstr>
      <vt:lpstr>Symbol</vt:lpstr>
      <vt:lpstr>TH SarabunPSK</vt:lpstr>
      <vt:lpstr>Wingdings</vt:lpstr>
      <vt:lpstr>บทความเชิงวิชาการ 16x9</vt:lpstr>
      <vt:lpstr>Bitmap Image</vt:lpstr>
      <vt:lpstr>หัวข้อที่ 4</vt:lpstr>
      <vt:lpstr>การใช้งาน WiFi</vt:lpstr>
      <vt:lpstr>โหมด WiFi ของ NodeMCU ESP8266</vt:lpstr>
      <vt:lpstr>การสื่อสารในโหมด Access point</vt:lpstr>
      <vt:lpstr>พารามิเตอร์และคำสั่ง WiFi</vt:lpstr>
      <vt:lpstr>เขียนโปรแกรมสำหรับเชื่อมต่อ WiFi และขอที่อยู่ของ IP Address</vt:lpstr>
      <vt:lpstr>เขียนโปรแกรมสำหรับเชื่อมต่อ WiFi และขอที่อยู่ของ IP Address (ต่อ)</vt:lpstr>
      <vt:lpstr>คำสั่งวนรอบตามเงื่อนไข</vt:lpstr>
      <vt:lpstr>Blynk คืออะไร</vt:lpstr>
      <vt:lpstr>ลำดับขั้นตอนการติดตั้งและสร้างโปรเจค</vt:lpstr>
      <vt:lpstr>ลำดับขั้นตอนการติดตั้งและสร้างโปรเจค</vt:lpstr>
      <vt:lpstr>ลำดับขั้นตอนการติดตั้งและสร้างโปรเจค</vt:lpstr>
      <vt:lpstr>ลำดับขั้นตอนการติดตั้งและสร้างโปรเจค</vt:lpstr>
      <vt:lpstr>ลำดับขั้นตอนการติดตั้งและสร้างโปรเจค</vt:lpstr>
      <vt:lpstr>ลำดับขั้นตอนการติดตั้งและสร้างโปรเจค</vt:lpstr>
      <vt:lpstr>การติดตั้ง Library ของ Blynk</vt:lpstr>
      <vt:lpstr>การติดตั้ง Library ของ Blynk (ต่อ)</vt:lpstr>
      <vt:lpstr>การติดตั้ง Library ของ Blynk (ต่อ)</vt:lpstr>
      <vt:lpstr>การติดตั้ง Library ของ Blynk (ต่อ)</vt:lpstr>
      <vt:lpstr>คำสั่งการทำงานเบื้องต้นของ Blynk </vt:lpstr>
      <vt:lpstr>เขียนโปรแกรมเพื่อติดต่อกับแอปพลิเคชัน Blynk</vt:lpstr>
      <vt:lpstr>เขียนโปรแกรมเพื่อติดต่อกับแอปพลิเคชัน Blynk (ต่อ)</vt:lpstr>
      <vt:lpstr>สรุป</vt:lpstr>
      <vt:lpstr>กิจกรรม</vt:lpstr>
      <vt:lpstr>กิจกรรม</vt:lpstr>
      <vt:lpstr>กิจกรรม</vt:lpstr>
      <vt:lpstr>เฉลยกิจกรรม</vt:lpstr>
      <vt:lpstr>กิจกรรม</vt:lpstr>
      <vt:lpstr>จบหัวเรื่องที่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แผนการฝึกอบรมหัวข้อที่ 1</dc:title>
  <dc:creator>กฤษณุชา อ่วมสน</dc:creator>
  <cp:lastModifiedBy>กฤษณุชา อ่วมสน</cp:lastModifiedBy>
  <cp:revision>108</cp:revision>
  <dcterms:created xsi:type="dcterms:W3CDTF">2019-03-10T04:23:21Z</dcterms:created>
  <dcterms:modified xsi:type="dcterms:W3CDTF">2019-03-25T13:36:17Z</dcterms:modified>
</cp:coreProperties>
</file>